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87" r:id="rId8"/>
    <p:sldId id="288" r:id="rId9"/>
    <p:sldId id="28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w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87E81-D298-4513-82BA-B20498D43C2E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7DF1A-1347-48C4-89A2-D4AC87797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3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http://www.icmmm.net/    2012.9.21-23 Beijing</a:t>
            </a: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8D8-A49E-4A75-A87D-496E816C391B}" type="slidenum">
              <a:rPr lang="zh-CN" altLang="zh-CN"/>
              <a:pPr>
                <a:defRPr/>
              </a:pPr>
              <a:t>‹#›</a:t>
            </a:fld>
            <a:endParaRPr lang="zh-CN" altLang="zh-CN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923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8A8E1-45BF-462D-8039-466998D9F00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8B3F-93DE-414B-9CF2-778B29F3F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1.emf"/><Relationship Id="rId3" Type="http://schemas.openxmlformats.org/officeDocument/2006/relationships/image" Target="../media/image63.jpeg"/><Relationship Id="rId7" Type="http://schemas.openxmlformats.org/officeDocument/2006/relationships/image" Target="../media/image58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9.emf"/><Relationship Id="rId1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3.jpe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pn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0.jpeg"/><Relationship Id="rId5" Type="http://schemas.openxmlformats.org/officeDocument/2006/relationships/image" Target="../media/image79.wmf"/><Relationship Id="rId4" Type="http://schemas.openxmlformats.org/officeDocument/2006/relationships/oleObject" Target="../embeddings/Microsoft_Word_97_-_2003_Document1.doc"/><Relationship Id="rId9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5.emf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98.emf"/><Relationship Id="rId3" Type="http://schemas.openxmlformats.org/officeDocument/2006/relationships/image" Target="../media/image100.jpeg"/><Relationship Id="rId7" Type="http://schemas.openxmlformats.org/officeDocument/2006/relationships/image" Target="../media/image95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10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97.emf"/><Relationship Id="rId5" Type="http://schemas.openxmlformats.org/officeDocument/2006/relationships/image" Target="../media/image94.wmf"/><Relationship Id="rId15" Type="http://schemas.openxmlformats.org/officeDocument/2006/relationships/image" Target="../media/image99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96.emf"/><Relationship Id="rId1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8.jpe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jpeg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jpeg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24.wmf"/><Relationship Id="rId4" Type="http://schemas.openxmlformats.org/officeDocument/2006/relationships/oleObject" Target="../embeddings/Microsoft_Word_97_-_2003_Document2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emf"/><Relationship Id="rId5" Type="http://schemas.openxmlformats.org/officeDocument/2006/relationships/image" Target="../media/image129.png"/><Relationship Id="rId4" Type="http://schemas.openxmlformats.org/officeDocument/2006/relationships/image" Target="../media/image1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11" Type="http://schemas.openxmlformats.org/officeDocument/2006/relationships/image" Target="../media/image16.jpeg"/><Relationship Id="rId5" Type="http://schemas.openxmlformats.org/officeDocument/2006/relationships/image" Target="../media/image10.e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7.jpe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09600"/>
            <a:ext cx="4876800" cy="36933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   Basic Inorganic Chemistry For  </a:t>
            </a:r>
            <a:r>
              <a:rPr lang="en-US" dirty="0" err="1" smtClean="0"/>
              <a:t>B.Tech</a:t>
            </a:r>
            <a:r>
              <a:rPr lang="en-US" dirty="0" smtClean="0"/>
              <a:t> &amp; </a:t>
            </a:r>
            <a:r>
              <a:rPr lang="en-US" dirty="0" err="1" smtClean="0"/>
              <a:t>B.Sc</a:t>
            </a:r>
            <a:r>
              <a:rPr lang="en-US" dirty="0" smtClean="0"/>
              <a:t> I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209800"/>
            <a:ext cx="69342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Main Group Chemistry</a:t>
            </a:r>
          </a:p>
          <a:p>
            <a:pPr algn="ctr"/>
            <a:r>
              <a:rPr lang="en-US" sz="3600" dirty="0" smtClean="0"/>
              <a:t>(2 lectures)</a:t>
            </a:r>
          </a:p>
          <a:p>
            <a:pPr algn="ctr"/>
            <a:r>
              <a:rPr lang="en-US" sz="3600" dirty="0" smtClean="0"/>
              <a:t>Silicones, silicates, </a:t>
            </a:r>
            <a:r>
              <a:rPr lang="en-US" sz="3600" dirty="0" err="1" smtClean="0"/>
              <a:t>aluminosilicates</a:t>
            </a:r>
            <a:r>
              <a:rPr lang="en-US" sz="3600" dirty="0" smtClean="0"/>
              <a:t>, </a:t>
            </a:r>
            <a:r>
              <a:rPr lang="en-US" sz="3600" dirty="0" err="1" smtClean="0"/>
              <a:t>zeolites</a:t>
            </a:r>
            <a:r>
              <a:rPr lang="en-US" sz="3600" dirty="0" smtClean="0"/>
              <a:t> and shape selective catalysis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29118" y="5486400"/>
            <a:ext cx="544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Prepared by </a:t>
            </a:r>
            <a:r>
              <a:rPr lang="en-IN" dirty="0" err="1" smtClean="0"/>
              <a:t>Prof.</a:t>
            </a:r>
            <a:r>
              <a:rPr lang="en-IN" dirty="0" smtClean="0"/>
              <a:t>  Anil J. Elias, IIT Delhi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Types of silicone polymers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Silicone fluids</a:t>
            </a:r>
            <a:r>
              <a:rPr lang="en-US" dirty="0" smtClean="0"/>
              <a:t>:			Linear chain silicones with varying 					substituents on silicon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Silicone rubbers or </a:t>
            </a:r>
            <a:r>
              <a:rPr lang="en-US" b="1" dirty="0" err="1" smtClean="0"/>
              <a:t>elastomers</a:t>
            </a:r>
            <a:r>
              <a:rPr lang="en-US" dirty="0" smtClean="0"/>
              <a:t>: 	 </a:t>
            </a:r>
            <a:r>
              <a:rPr lang="en-US" dirty="0" err="1" smtClean="0"/>
              <a:t>Crosslinked</a:t>
            </a:r>
            <a:r>
              <a:rPr lang="en-US" dirty="0" smtClean="0"/>
              <a:t> silicone fluids with or 				without a filler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Silicone resins: </a:t>
            </a:r>
            <a:r>
              <a:rPr lang="en-US" dirty="0" smtClean="0"/>
              <a:t>			Highly branched  </a:t>
            </a:r>
          </a:p>
          <a:p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32770" name="Picture 2" descr="http://www.clearcoproducts.com/images/sample-product-hi-vis.jpg"/>
          <p:cNvPicPr>
            <a:picLocks noChangeAspect="1" noChangeArrowheads="1"/>
          </p:cNvPicPr>
          <p:nvPr/>
        </p:nvPicPr>
        <p:blipFill>
          <a:blip r:embed="rId2"/>
          <a:srcRect t="13289" r="40741"/>
          <a:stretch>
            <a:fillRect/>
          </a:stretch>
        </p:blipFill>
        <p:spPr bwMode="auto">
          <a:xfrm>
            <a:off x="7391400" y="0"/>
            <a:ext cx="1524000" cy="2486025"/>
          </a:xfrm>
          <a:prstGeom prst="rect">
            <a:avLst/>
          </a:prstGeom>
          <a:noFill/>
        </p:spPr>
      </p:pic>
      <p:pic>
        <p:nvPicPr>
          <p:cNvPr id="32772" name="Picture 4" descr="https://encrypted-tbn3.gstatic.com/images?q=tbn:ANd9GcQ8YEKWnsq_-CM3SbusIZrcv4ZY4trC7aJMZuE8RpksCMri-I0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2566551" cy="990600"/>
          </a:xfrm>
          <a:prstGeom prst="rect">
            <a:avLst/>
          </a:prstGeom>
          <a:noFill/>
        </p:spPr>
      </p:pic>
      <p:pic>
        <p:nvPicPr>
          <p:cNvPr id="32774" name="Picture 6" descr="Silicone flu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447800"/>
            <a:ext cx="2438400" cy="1219200"/>
          </a:xfrm>
          <a:prstGeom prst="rect">
            <a:avLst/>
          </a:prstGeom>
          <a:noFill/>
        </p:spPr>
      </p:pic>
      <p:pic>
        <p:nvPicPr>
          <p:cNvPr id="32776" name="Picture 8" descr="http://www.bombayharbor.com/productImage/0944319001257139064/Silicone_Rubber_Hose.gif"/>
          <p:cNvPicPr>
            <a:picLocks noChangeAspect="1" noChangeArrowheads="1"/>
          </p:cNvPicPr>
          <p:nvPr/>
        </p:nvPicPr>
        <p:blipFill>
          <a:blip r:embed="rId5"/>
          <a:srcRect b="22667"/>
          <a:stretch>
            <a:fillRect/>
          </a:stretch>
        </p:blipFill>
        <p:spPr bwMode="auto">
          <a:xfrm>
            <a:off x="5791200" y="3429000"/>
            <a:ext cx="1752600" cy="1016508"/>
          </a:xfrm>
          <a:prstGeom prst="rect">
            <a:avLst/>
          </a:prstGeom>
          <a:noFill/>
        </p:spPr>
      </p:pic>
      <p:pic>
        <p:nvPicPr>
          <p:cNvPr id="32778" name="Picture 10" descr="http://img.diytrade.com/cdimg/1296439/15831702/0/1335169012/silicone_rubber_DIY_fairy_soap_mo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743200"/>
            <a:ext cx="1600200" cy="1600200"/>
          </a:xfrm>
          <a:prstGeom prst="rect">
            <a:avLst/>
          </a:prstGeom>
          <a:noFill/>
        </p:spPr>
      </p:pic>
      <p:pic>
        <p:nvPicPr>
          <p:cNvPr id="32780" name="Picture 12" descr="http://www.pcc.asia/images/silane_structure/silicone_resi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495800"/>
            <a:ext cx="2778612" cy="2362200"/>
          </a:xfrm>
          <a:prstGeom prst="rect">
            <a:avLst/>
          </a:prstGeom>
          <a:noFill/>
        </p:spPr>
      </p:pic>
      <p:pic>
        <p:nvPicPr>
          <p:cNvPr id="32782" name="Picture 14" descr="http://www.bergernepal.com/images/products/exterior/big/product1.jpg"/>
          <p:cNvPicPr>
            <a:picLocks noChangeAspect="1" noChangeArrowheads="1"/>
          </p:cNvPicPr>
          <p:nvPr/>
        </p:nvPicPr>
        <p:blipFill>
          <a:blip r:embed="rId8"/>
          <a:srcRect b="31976"/>
          <a:stretch>
            <a:fillRect/>
          </a:stretch>
        </p:blipFill>
        <p:spPr bwMode="auto">
          <a:xfrm>
            <a:off x="6957677" y="4644397"/>
            <a:ext cx="2186323" cy="2213603"/>
          </a:xfrm>
          <a:prstGeom prst="rect">
            <a:avLst/>
          </a:prstGeom>
          <a:noFill/>
        </p:spPr>
      </p:pic>
      <p:pic>
        <p:nvPicPr>
          <p:cNvPr id="32784" name="Picture 16" descr="http://www.essentialchemicalindustry.org/images/stories/680_Silicones/2122new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352800"/>
            <a:ext cx="4648200" cy="974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1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Silicone fluids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Property					Application</a:t>
            </a:r>
          </a:p>
          <a:p>
            <a:endParaRPr lang="en-US" b="1" u="sng" dirty="0" smtClean="0"/>
          </a:p>
          <a:p>
            <a:r>
              <a:rPr lang="en-US" dirty="0" smtClean="0"/>
              <a:t>High thermal stability			Heat transfer media</a:t>
            </a:r>
          </a:p>
          <a:p>
            <a:r>
              <a:rPr lang="en-US" dirty="0" smtClean="0"/>
              <a:t>Good low temp performance			refrigerant in cryostats</a:t>
            </a:r>
          </a:p>
          <a:p>
            <a:r>
              <a:rPr lang="en-US" dirty="0" smtClean="0"/>
              <a:t>Low surface tension			release agents</a:t>
            </a:r>
          </a:p>
          <a:p>
            <a:r>
              <a:rPr lang="en-US" dirty="0" smtClean="0"/>
              <a:t>					antifoams</a:t>
            </a:r>
          </a:p>
          <a:p>
            <a:r>
              <a:rPr lang="en-US" dirty="0" smtClean="0"/>
              <a:t>					</a:t>
            </a:r>
            <a:r>
              <a:rPr lang="en-US" dirty="0" err="1" smtClean="0"/>
              <a:t>antiflatulents</a:t>
            </a:r>
            <a:endParaRPr lang="en-US" dirty="0" smtClean="0"/>
          </a:p>
          <a:p>
            <a:r>
              <a:rPr lang="en-US" dirty="0" smtClean="0"/>
              <a:t>Water repellency				water proofing, polishes</a:t>
            </a:r>
          </a:p>
          <a:p>
            <a:r>
              <a:rPr lang="en-US" dirty="0" smtClean="0"/>
              <a:t>					waterproof textiles</a:t>
            </a:r>
          </a:p>
          <a:p>
            <a:r>
              <a:rPr lang="en-US" dirty="0" smtClean="0"/>
              <a:t>Antifriction				lubricant</a:t>
            </a:r>
          </a:p>
          <a:p>
            <a:r>
              <a:rPr lang="en-US" dirty="0" smtClean="0"/>
              <a:t>Good dielectric properties			power transmission fluids</a:t>
            </a:r>
          </a:p>
          <a:p>
            <a:r>
              <a:rPr lang="en-US" dirty="0" smtClean="0"/>
              <a:t>High oxygen permeability			masks, contact lens</a:t>
            </a:r>
          </a:p>
          <a:p>
            <a:r>
              <a:rPr lang="en-US" dirty="0" smtClean="0"/>
              <a:t>Non toxicity				medical</a:t>
            </a:r>
          </a:p>
          <a:p>
            <a:r>
              <a:rPr lang="en-US" dirty="0" smtClean="0"/>
              <a:t>Tolerance to skin and physiological		cosmetics, ointments</a:t>
            </a:r>
          </a:p>
          <a:p>
            <a:endParaRPr lang="en-US" dirty="0" smtClean="0"/>
          </a:p>
          <a:p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10x"/>
          <p:cNvPicPr>
            <a:picLocks noChangeAspect="1" noChangeArrowheads="1"/>
          </p:cNvPicPr>
          <p:nvPr/>
        </p:nvPicPr>
        <p:blipFill>
          <a:blip r:embed="rId2"/>
          <a:srcRect l="20589" r="5882" b="1308"/>
          <a:stretch>
            <a:fillRect/>
          </a:stretch>
        </p:blipFill>
        <p:spPr bwMode="auto">
          <a:xfrm>
            <a:off x="7239000" y="4953000"/>
            <a:ext cx="1600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WitchMakeup_2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219200"/>
            <a:ext cx="1592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PicContactLenses2"/>
          <p:cNvPicPr>
            <a:picLocks noChangeAspect="1" noChangeArrowheads="1"/>
          </p:cNvPicPr>
          <p:nvPr/>
        </p:nvPicPr>
        <p:blipFill>
          <a:blip r:embed="rId4"/>
          <a:srcRect l="20689" r="6897"/>
          <a:stretch>
            <a:fillRect/>
          </a:stretch>
        </p:blipFill>
        <p:spPr bwMode="auto">
          <a:xfrm>
            <a:off x="7239000" y="3352800"/>
            <a:ext cx="1600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61722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Industrial success  of  Silicones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05400"/>
            <a:ext cx="1838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5334000"/>
            <a:ext cx="11890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5181600"/>
            <a:ext cx="1217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352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0"/>
            <a:ext cx="1905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3276600"/>
            <a:ext cx="1668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029200" y="3657600"/>
            <a:ext cx="2057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First human foot print on moon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Moon temperature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(-153  to +107 °C)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09600" y="1371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CC0099"/>
                </a:solidFill>
              </a:rPr>
              <a:t>Hydrophobicity</a:t>
            </a:r>
            <a:r>
              <a:rPr lang="en-US" b="1" dirty="0">
                <a:solidFill>
                  <a:srgbClr val="CC0099"/>
                </a:solidFill>
              </a:rPr>
              <a:t>		Oxygen permeability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99"/>
                </a:solidFill>
              </a:rPr>
              <a:t>Wide temp range	</a:t>
            </a:r>
            <a:r>
              <a:rPr lang="en-US" b="1" dirty="0" smtClean="0">
                <a:solidFill>
                  <a:srgbClr val="CC0099"/>
                </a:solidFill>
              </a:rPr>
              <a:t>                  Low </a:t>
            </a:r>
            <a:r>
              <a:rPr lang="en-US" b="1" dirty="0">
                <a:solidFill>
                  <a:srgbClr val="CC0099"/>
                </a:solidFill>
              </a:rPr>
              <a:t>glass transition temp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CC0099"/>
                </a:solidFill>
              </a:rPr>
              <a:t>Antifrothing</a:t>
            </a:r>
            <a:r>
              <a:rPr lang="en-US" b="1" dirty="0">
                <a:solidFill>
                  <a:srgbClr val="CC0099"/>
                </a:solidFill>
              </a:rPr>
              <a:t>		Non toxicity</a:t>
            </a: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1"/>
          <a:srcRect t="2756" b="12206"/>
          <a:stretch>
            <a:fillRect/>
          </a:stretch>
        </p:blipFill>
        <p:spPr bwMode="auto">
          <a:xfrm>
            <a:off x="5562600" y="5181600"/>
            <a:ext cx="1263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6" descr="http://upload.wikimedia.org/wikipedia/commons/6/6a/Pdm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2286000"/>
            <a:ext cx="1828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cdn.dickblick.com/items/335/86/33586-1009-2ww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2857500" cy="1819276"/>
          </a:xfrm>
          <a:prstGeom prst="rect">
            <a:avLst/>
          </a:prstGeom>
          <a:noFill/>
        </p:spPr>
      </p:pic>
      <p:pic>
        <p:nvPicPr>
          <p:cNvPr id="64518" name="Picture 6" descr="http://upload.wikimedia.org/wikipedia/commons/6/60/Silicone_rubber_keypad_exampl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"/>
            <a:ext cx="2190750" cy="1865267"/>
          </a:xfrm>
          <a:prstGeom prst="rect">
            <a:avLst/>
          </a:prstGeom>
          <a:noFill/>
        </p:spPr>
      </p:pic>
      <p:pic>
        <p:nvPicPr>
          <p:cNvPr id="64520" name="Picture 8" descr="http://www.jenova-silicone.com/wp-content/uploads/2013/03/Silicone-rubber-tire-m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33400"/>
            <a:ext cx="3048000" cy="1777008"/>
          </a:xfrm>
          <a:prstGeom prst="rect">
            <a:avLst/>
          </a:prstGeom>
          <a:noFill/>
        </p:spPr>
      </p:pic>
      <p:pic>
        <p:nvPicPr>
          <p:cNvPr id="64522" name="Picture 10" descr="http://www.eppm.com/downloads/291/download/Axel-MR.jpg?cb=c1482cf4d56073680c850a356d3657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362200"/>
            <a:ext cx="2743200" cy="2168013"/>
          </a:xfrm>
          <a:prstGeom prst="rect">
            <a:avLst/>
          </a:prstGeom>
          <a:noFill/>
        </p:spPr>
      </p:pic>
      <p:pic>
        <p:nvPicPr>
          <p:cNvPr id="64524" name="Picture 12" descr="http://www.chinatraderonline.com/files3/2010-8/2/angle-paul-frank-soft-silicone-rubber-cover-for-iphone-3g-3gs---9-colors-for-choose-12194557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438400"/>
            <a:ext cx="2057400" cy="1600200"/>
          </a:xfrm>
          <a:prstGeom prst="rect">
            <a:avLst/>
          </a:prstGeom>
          <a:noFill/>
        </p:spPr>
      </p:pic>
      <p:pic>
        <p:nvPicPr>
          <p:cNvPr id="45058" name="Picture 2" descr="http://www.amriyapharm.com/images/alimentary_metabolism/larg/l_simethicone_emulsion.gif"/>
          <p:cNvPicPr>
            <a:picLocks noChangeAspect="1" noChangeArrowheads="1"/>
          </p:cNvPicPr>
          <p:nvPr/>
        </p:nvPicPr>
        <p:blipFill>
          <a:blip r:embed="rId7"/>
          <a:srcRect l="19555" t="8672" r="21778" b="8943"/>
          <a:stretch>
            <a:fillRect/>
          </a:stretch>
        </p:blipFill>
        <p:spPr bwMode="auto">
          <a:xfrm>
            <a:off x="7010400" y="4419600"/>
            <a:ext cx="1852863" cy="2133600"/>
          </a:xfrm>
          <a:prstGeom prst="rect">
            <a:avLst/>
          </a:prstGeom>
          <a:noFill/>
        </p:spPr>
      </p:pic>
      <p:pic>
        <p:nvPicPr>
          <p:cNvPr id="45062" name="Picture 6" descr="A ship being coated with silicone paint (the red colored part) at the dry dock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419600"/>
            <a:ext cx="3276600" cy="2199060"/>
          </a:xfrm>
          <a:prstGeom prst="rect">
            <a:avLst/>
          </a:prstGeom>
          <a:noFill/>
        </p:spPr>
      </p:pic>
      <p:pic>
        <p:nvPicPr>
          <p:cNvPr id="45064" name="Picture 8" descr="http://www.spheretekk.com/berger-paints/projectimages/134365318291480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362200"/>
            <a:ext cx="4114800" cy="2057400"/>
          </a:xfrm>
          <a:prstGeom prst="rect">
            <a:avLst/>
          </a:prstGeom>
          <a:noFill/>
        </p:spPr>
      </p:pic>
      <p:pic>
        <p:nvPicPr>
          <p:cNvPr id="45066" name="Picture 10" descr="http://img01.taobaocdn.com/imgextra/i1/474594301/T2dSFaXlNNXXXXXXXX_!!4745943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5105400"/>
            <a:ext cx="2829207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 descr="silicontetrahedra1330661882265.jpg"/>
          <p:cNvPicPr>
            <a:picLocks noChangeAspect="1"/>
          </p:cNvPicPr>
          <p:nvPr/>
        </p:nvPicPr>
        <p:blipFill>
          <a:blip r:embed="rId3"/>
          <a:srcRect l="40453"/>
          <a:stretch>
            <a:fillRect/>
          </a:stretch>
        </p:blipFill>
        <p:spPr bwMode="auto">
          <a:xfrm>
            <a:off x="4648200" y="2362200"/>
            <a:ext cx="23764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57200" y="2209800"/>
          <a:ext cx="3135313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S ChemDraw Drawing" r:id="rId4" imgW="3145104" imgH="1674593" progId="ChemDraw.Document.6.0">
                  <p:embed/>
                </p:oleObj>
              </mc:Choice>
              <mc:Fallback>
                <p:oleObj name="CS ChemDraw Drawing" r:id="rId4" imgW="3145104" imgH="16745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3135313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7391400" y="2819400"/>
          <a:ext cx="118268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S ChemDraw Drawing" r:id="rId6" imgW="1182246" imgH="695991" progId="ChemDraw.Document.6.0">
                  <p:embed/>
                </p:oleObj>
              </mc:Choice>
              <mc:Fallback>
                <p:oleObj name="CS ChemDraw Drawing" r:id="rId6" imgW="1182246" imgH="6959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819400"/>
                        <a:ext cx="118268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2590800" y="4343400"/>
          <a:ext cx="196532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CS ChemDraw Drawing" r:id="rId8" imgW="1965555" imgH="1764564" progId="ChemDraw.Document.6.0">
                  <p:embed/>
                </p:oleObj>
              </mc:Choice>
              <mc:Fallback>
                <p:oleObj name="CS ChemDraw Drawing" r:id="rId8" imgW="1965555" imgH="17645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43400"/>
                        <a:ext cx="196532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6324600" y="4191000"/>
          <a:ext cx="20923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CS ChemDraw Drawing" r:id="rId10" imgW="2092061" imgH="2340594" progId="ChemDraw.Document.6.0">
                  <p:embed/>
                </p:oleObj>
              </mc:Choice>
              <mc:Fallback>
                <p:oleObj name="CS ChemDraw Drawing" r:id="rId10" imgW="2092061" imgH="234059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91000"/>
                        <a:ext cx="20923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0"/>
          <p:cNvGraphicFramePr>
            <a:graphicFrameLocks noChangeAspect="1"/>
          </p:cNvGraphicFramePr>
          <p:nvPr/>
        </p:nvGraphicFramePr>
        <p:xfrm>
          <a:off x="2133600" y="5410200"/>
          <a:ext cx="12112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S ChemDraw Drawing" r:id="rId12" imgW="1211108" imgH="761645" progId="ChemDraw.Document.6.0">
                  <p:embed/>
                </p:oleObj>
              </mc:Choice>
              <mc:Fallback>
                <p:oleObj name="CS ChemDraw Drawing" r:id="rId12" imgW="1211108" imgH="76164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10200"/>
                        <a:ext cx="12112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1"/>
          <p:cNvGraphicFramePr>
            <a:graphicFrameLocks noChangeAspect="1"/>
          </p:cNvGraphicFramePr>
          <p:nvPr/>
        </p:nvGraphicFramePr>
        <p:xfrm>
          <a:off x="4724400" y="5638800"/>
          <a:ext cx="15271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S ChemDraw Drawing" r:id="rId14" imgW="1526697" imgH="744624" progId="ChemDraw.Document.6.0">
                  <p:embed/>
                </p:oleObj>
              </mc:Choice>
              <mc:Fallback>
                <p:oleObj name="CS ChemDraw Drawing" r:id="rId14" imgW="1526697" imgH="7446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38800"/>
                        <a:ext cx="15271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85800" y="1447800"/>
            <a:ext cx="373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The representation of  tetrahedral silicates</a:t>
            </a:r>
            <a:endParaRPr lang="en-IN" sz="2000"/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1676400" y="381000"/>
            <a:ext cx="6629400" cy="830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The chemistry of silicates and aluminosilicates</a:t>
            </a:r>
            <a:endParaRPr lang="en-IN" sz="2400" b="1"/>
          </a:p>
        </p:txBody>
      </p:sp>
    </p:spTree>
    <p:extLst>
      <p:ext uri="{BB962C8B-B14F-4D97-AF65-F5344CB8AC3E}">
        <p14:creationId xmlns:p14="http://schemas.microsoft.com/office/powerpoint/2010/main" val="33384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silicate_stru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897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admin\Desktop\asbestos-fibrous-chrysot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19400"/>
            <a:ext cx="1108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admin\Desktop\tal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95600"/>
            <a:ext cx="1233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admin\Desktop\Berylhealingcrysta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76400"/>
            <a:ext cx="13700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admin\Desktop\igneou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638800"/>
            <a:ext cx="12446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C:\Users\admin\Desktop\Silicate-tetrahedron-2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http://www.chrysotile.com/images/chrys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600200"/>
            <a:ext cx="1049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934200" y="1295400"/>
            <a:ext cx="161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Be</a:t>
            </a:r>
            <a:r>
              <a:rPr lang="en-IN" baseline="-25000"/>
              <a:t>3</a:t>
            </a:r>
            <a:r>
              <a:rPr lang="en-IN"/>
              <a:t>Al</a:t>
            </a:r>
            <a:r>
              <a:rPr lang="en-IN" baseline="-25000"/>
              <a:t>2</a:t>
            </a:r>
            <a:r>
              <a:rPr lang="en-IN"/>
              <a:t>(SiO</a:t>
            </a:r>
            <a:r>
              <a:rPr lang="en-IN" baseline="-25000"/>
              <a:t>3</a:t>
            </a:r>
            <a:r>
              <a:rPr lang="en-IN"/>
              <a:t>)</a:t>
            </a:r>
            <a:r>
              <a:rPr lang="en-IN" baseline="-25000"/>
              <a:t>6</a:t>
            </a:r>
            <a:r>
              <a:rPr lang="en-IN"/>
              <a:t>.</a:t>
            </a:r>
          </a:p>
        </p:txBody>
      </p:sp>
      <p:pic>
        <p:nvPicPr>
          <p:cNvPr id="17418" name="Picture 11" descr="C:\Users\admin\Desktop\olivi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3810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562600" y="838200"/>
            <a:ext cx="161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(Mg, Fe)</a:t>
            </a:r>
            <a:r>
              <a:rPr lang="en-IN" baseline="-25000"/>
              <a:t>2</a:t>
            </a:r>
            <a:r>
              <a:rPr lang="en-IN"/>
              <a:t>SiO</a:t>
            </a:r>
            <a:r>
              <a:rPr lang="en-IN" baseline="-25000"/>
              <a:t>4</a:t>
            </a:r>
          </a:p>
        </p:txBody>
      </p:sp>
      <p:pic>
        <p:nvPicPr>
          <p:cNvPr id="17420" name="Picture 13" descr="http://www.tulane.edu/~sanelson/images/cyclo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1524000"/>
            <a:ext cx="1393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5" descr="http://www.tulane.edu/~sanelson/images/clays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4038600"/>
            <a:ext cx="21002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6" descr="C:\Users\admin\Desktop\kaolin4.png"/>
          <p:cNvPicPr>
            <a:picLocks noChangeAspect="1" noChangeArrowheads="1"/>
          </p:cNvPicPr>
          <p:nvPr/>
        </p:nvPicPr>
        <p:blipFill>
          <a:blip r:embed="rId12"/>
          <a:srcRect l="5762" t="32967" r="2966" b="5713"/>
          <a:stretch>
            <a:fillRect/>
          </a:stretch>
        </p:blipFill>
        <p:spPr bwMode="auto">
          <a:xfrm>
            <a:off x="4267200" y="4038600"/>
            <a:ext cx="20574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7010400" y="2971800"/>
            <a:ext cx="187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Mg</a:t>
            </a:r>
            <a:r>
              <a:rPr lang="en-IN" baseline="-25000"/>
              <a:t>3</a:t>
            </a:r>
            <a:r>
              <a:rPr lang="en-IN"/>
              <a:t>Si</a:t>
            </a:r>
            <a:r>
              <a:rPr lang="en-IN" baseline="-25000"/>
              <a:t>4</a:t>
            </a:r>
            <a:r>
              <a:rPr lang="en-IN"/>
              <a:t>O</a:t>
            </a:r>
            <a:r>
              <a:rPr lang="en-IN" baseline="-25000"/>
              <a:t>10</a:t>
            </a:r>
            <a:r>
              <a:rPr lang="en-IN"/>
              <a:t>(OH)</a:t>
            </a:r>
            <a:r>
              <a:rPr lang="en-IN" baseline="-25000"/>
              <a:t>2</a:t>
            </a:r>
            <a:r>
              <a:rPr lang="en-IN"/>
              <a:t>.</a:t>
            </a:r>
          </a:p>
        </p:txBody>
      </p:sp>
      <p:sp>
        <p:nvSpPr>
          <p:cNvPr id="17424" name="AutoShape 18" descr="data:image/jpeg;base64,/9j/4AAQSkZJRgABAQAAAQABAAD/2wCEAAkGBxQSEhUUExQWFhUXGB0YGBcYGBgXGBkdHB0YGRccGBkcHCggGBwlHBUaITEiJSksLi4uFx8zODMsNygtLisBCgoKDgwOFA8QFCwcFxwsLCwsLCwsLCwsLCwsLCwsLCwsLCwsLCwsLCwsLCwsLDc3LCs3LCwrLDc3LCwsLDc3LP/AABEIAM8A8wMBIgACEQEDEQH/xAAcAAEAAgMBAQEAAAAAAAAAAAAAAwQCBQYHAQj/xAA/EAABAwIEAwYEBAQEBgMAAAABAAIRAyEEEjFBBVFhBhMicYGRMqGx8AfB0eFCUmLxcpKishQVIyQzwkNTY//EABYBAQEBAAAAAAAAAAAAAAAAAAABAv/EABsRAQEBAAIDAAAAAAAAAAAAAAABESExAhJB/9oADAMBAAIRAxEAPwDw1ERAREQEREBERAREQEREBERAREQFucB2WxVal3tOlLNrtBPkCZKw7L8L/wCIxDGH4B4n/wCEbepgeq71nHi2s9gEMIytA2y/3PsFFeXPaQSCCCLEGxB3lYr1bi3ZJuMpVKwtWa0uDh/GQJh3Oeeq8pVQRFJQoue4NaC5xMADUoI0Xo3B/wAPab6J76o4VjpkjKzoQR4utwuQ7Sdn6mCqBj4cHCWPGjh+RG46oNQiIgIiICIiAiIgIiICIiAiIgIiICIiAiIgIiICIiDvvw94eTSfVB1flMdACP8AdKq49pbXqA/wvP1XU/gPh24huLoOdBaG1GgamczXeghnutTxDBubisQx+xDwbaQZ9JELWbg6jsXxGHtsCHNgjLNwYK8k7UYDuMXXpQAG1HZYsMpMstt4SF6j2FzCk6o0Cab+QJggC3LQ/Ncd+KuGIxbauWBVpg+Zb4T8g1WzhI4tehdi+C9yzvagio8WB1a39T+i0XY3gnev714/6bDadHEX9hqu4pYjM5xdpo2/usKv4CsQXA28R9tlJxvhLMZRNJ9jqx2uV2x8ufRUMNIJLpANxrPst9gz1lWDwTEUSx7mO1a4tPmDB+ijWy7SNjF4gf8A7P8A9xWtUBERAREQEREBERAREQEREBERAREQFa4ZgXV6rKTIzPMCdPMqqrXC3RWp/wCID3t+aDqq3ZfD4c5atR1R+4b4WjziT81t+G4TBs/8Qa53lf3ddaHFtfTOUkkzob+cSpG04+G0bpBvOJ8Op1hD2NvoQACPI6rkOM9mKlEF7fHT5j4m/wCIfmPkux4PxUDw1BP9XLzC3dTCucfDEc5A+S1wjlvwL4h3XFqbdq1OpSP+XvB/qpD3Xbdq+G/9452hcC0e8ifUrl8TwIYXE0cVTIY+nUbUIHwuAMuEfwkgEWtdejds25ctUAGwII3GyQansPTyd6xzZLr31gHf3XM/ilwvvBQiLVQyQNBUt9QPddTgMU1tUHQvEg9HDQzrrsF97QsBYS7+Atfa92ODx8wFRqKmAZSpNoMADWiPPe/WbkrU1qfckh3xD6re4OtTeDeTuCYJ56+6odp6wp03PqCzvDSBPi3InmOfT0WRrm4+HMZEuMm3WNes7LqsFS8Pimelh6LS9j+Al7f+JfOsNn+LZzvIRA9Vvu+Y1hMucZ+FoneDeLX+iQeVfidgxTxpjR9Nj9IkxlJ85auTXafidizWq0ahblBpua3cw17hc7ri0qiIigIiICIiAiIgIiICIiAiLYcI4U+ubAhgPidsOg5lBb7M8JbWfmqyKTTeNXH+UchzKt9ouzIp5qlB2emLubMuYOf9Teu2/NbvD08oaxjTA0aLm19N+crCtxAue95AGcmWjSCIIjebzzMpBwKkoVMrmuGxB9jKm4nhhTquaNJkeRuPrCqoPdO0XZmmzunujM4FzI8rmP4h4guQxvCxTY4ODg4uaGuElhBnMHcjofQrSdkqtd9vE6mwHKS4wzeG+pmBz2Xo/B6TsT4XNzeHM5wHh6yOYuqjluBUQ1zs0eCm6pJ2y3HnqAPNdzT4bW7mnXAFSi5odmpkktcbEOBAMh391zvFOAd2X5bhwDddhf1GnsF03Zqs/wD4YUG5WugMANsw2ibF21+Q81YVrMU4E3HkSLq5T4qS1tOp4mCwnVo2HUDkqTmvc4tcfEDBn6OtMqu5pFirUb4ZBTa4GS06Wm17A+3qrXFmsfSqa/CYGuxhaCkzN+a2TM72mn8WYQD/ABXt66qKrcC4S0BrjDi6TuPDfTqYm4Wmx3CH4rH1e8nuqRFNgOgOUE2kTuTzOUaLr6+ALmtYSRlh06OBb8JUgDZcRrmk9XEXJ52+igwZRgBjfC0CI2AGgCio4JhIzjQyPXVWmUXP3je+h+4Xx0Zmjofy/X5Kjy38Y2f9Wgf6XNAB2bli3WfeV52vRfxmY7vqDv4MrgLjUEZhGoMObrzHK3nSlWCIigIiICIiAiIgIiICIiC1wvAur1qdFtjUe1gOwkxJ8tV63x3h9LC4BlOkL06gBIADnEtcHOcep/LkuE7F4Qtr4arrNZvoM0fkvU+0eCDqLg7+cfmtTpHn/ZJrm4lj2mLPH+h4VDjOPe6qXE7kSur7MYfu8dRcNQ5zQABu17bDQmXKjx7hzKlZxpkFmYnlfy2nVJOC9uF468uqAmJLBp6qzwTgD60PeC2nz3d0b+q6HFcHpv8AjZJDdRIjTltJXonbDh1LCsw1Km0DJTawg3u0ASeZJUquTw9EMohjG5WidJg3/RT4DH1MM4PpmHaEG7SOThv9RNlkxnhjp9wlDD5iAUHY4fi2HxdOGwyqPipuv/lMeIfMclQxDyyNhNp/bRc9xvAuw1QuZbxjKRv4Z1VxmPNRkPHi5pot16+Z+Y3cdTzPPzXwGdVFSbYypmhXUS0bKetiIEAwVXBWFa/mpasjY0uLfzkuNhIvYaTzWzwlRtQEtIM6+gm/oFysEHRWG8Pc6MojzSFdBcZm8t1h3YkZ4MQWxtM+oMfVV2U3Mb4jmPT69VYw7pVqPPfxmpAMwzgNXPvzsxeWr1z8amf9vhzyqOHu39l5GpVERFAREQEREBERAREQEW24SAW5XtBYXSZHSLO1HooOMcNdQfBnK67SdxuPMb/ug7HsVTllA8nH/eSvRuPSW9dxsuF7GQMHSPNzvk4/su44hUzyAPhAJPQm3zWolaGlw894xwkeIO5RfZMbw4tJ/l5fmtnTJ5i3kpn1Q7URZaRzdGllxNEZbZ2gn+YTefSVu+1dcVama8m5XzF0A1zHzoTHXwkD5kqniH5narNVDTWY1WL2qzTwdp3QVuKVe8eYMtmfUgfTT0UIaVdfhcuyhqBTF1JQdzVkGVrm1IUlJ5nVTRdc6NbL61yjdireITGkf2UlNwI/JRWbDFxqrlDEONv0VQhTAERC1ErYF5DbnXbossO4NmT/AJRIHmf0WtZXLTzHJW2vDrt53HLzWmXJfjJVBw1GP/t/9SvJF+geKcNp4lhp1GB7dbj4TzB/hPULxvtZ2eODqkNJfSJ8D/8A1PUfPUdJYsaJERZUREQEREBEW67H4VtTF0mvAc0ZnFp0dla50Eb6aINKi9OxuDw1R+WoykHPNoaGfNtx5rUjsaWYxgiaQMuB1ECQP6gbQfOUGx4Fwmk7C0W1wW1G5vh1IecwDpFiJ+7rd8Y4IKmGdhKpzOEHD1DaDsHGORjyPQJUYAZmJNp6GCtn2nqtLcLkfJfJJgiHNiALc1Ylcn2Qwz6dAMqAtIe/wm0XAPzBXXVC8PzN0PgO4MgGPl8lTcy17nWfX6q1SxLmtIGhiR1GhHIjmtQpVoPD4Ig9bKSmxbbC5MU0NL4qW8JsSYiQdDpoqdfDGnAMECfENHBVGvxNHMMvqFrqTYJnay2r6zYJla+jSLj56rNWLGFiCYkkgDa25HrZWqZB1OX1H0Kgzlrcp0UD3BVFxzx/EQRuGxK1tUAkkTE2n5IPEYXyvYKVVZTYUjdVs/JfaVQg+ayq1UcJkGemy+UyQfM+5UVWu0GIKyqVLCFFbRr/AB5dD116eYU+fZVaNXOWtIkmA07ydlv8Pw8V2Esc0VGtnJJBcNyDoRp+y1ErT1bbqClW8YDbEXJWb6bhOZpBFucLFpDdLk3KtRcr1HOEStLjcMyq006olpsRp5RyKtjOT4Z97IKJF3uaZ2kk/IR80HkvaLgj8LUym7DdjuY5eY3WpXsvFcCzEUjSe2Z0O4dsQvHKjC0kGxBgjqNVKrFERQEREBdb2T4PWZWbUDR8LoGpu02jmRaJm65rh7mCqw1JyBwLo1ibr0TGuIPhNtWwfYyEH3GcBY5znl8vc/4Wu+EQZBtOoAldrwikx1FlOofG21N1y7nlJ30XM8JqtrPh0h74zOAEk6T679eU22tLh5o1ImQDIMWMc5+/y0jZ9qMCBUyRAZaRvma0/l81Rrw+iynBzU6mcOnaNFY4njC95d/Ncqo0oMdYnr9UhfB+SzQRuap6mIcWQSSOtzrsdfRRkKVjoAVFao6wG5+inYAI6fmttw3BtbScXAEvMO8tYHkosXw1obYkHlr+6RGve8G26rVmKd+Fe24AcBA1+yvjWQYIvy5fuqI2tDRCpYpy2FZkFazFarNWKhNlk3lKjZyWJMELLS5VIgHmBPNfcM2QZ81EdYVvBNnzJWR9q1bclPTxXd5HNe9zgZcDaD/Sb+/yX2rhROxUJZGquo6THcffiWZXhh2LssVD5wYv0C1rcPIiD+a1rhyWNEEGXGfQK+xi9WogDXRU6roEnNA5D7Kynf79FEzEEA7jb91dEb+M0aQBqO7tpuM2pjWBqvL+PVqb8RVfSnI5xcJEa3NvOV2faXhRxQBp/wDkbJa0aEakedrLz97CCQQQRYg2IPUIMURFAREQF0/Ae0DG0+6rzA+B/IcjAnyhcwiD2rsZVpvoh9IavgktvaBln0mOq3/EXty5NTqCLaxMyL/t1Xj3YTtFUwtXu2tzsquaC2YIdMBzToDe86r1bE4l1R0vcLCALKiB9DSLhYvoRBWWIqgTlkfqvlN4IJJjl980EU3X0uuq1F0KR1S9tFUSEqOpU8J9l8qVFAH7dUHU4KoHUgQdSVhi60npYKjwLFBodTcYBkg8uasU5LQT8JNupGv1HutIxY7rbZV8fTyua8XB18/7KWs4AmDyWLmhzfmoKWIdJkKrUpgqxiAQOihxgGWJgi7um8FSq18Ma68ibqKtUA+FT8MworVg0zl3ix5D5kLLieBFN7g0QBp1/ayzlqqbK5Oqt4WuYE2jRa+NVYwtbn8vos602z61gQfM/ryWBrkiXAenyuqlCqHSAQHDaVgcWM2XX1kT0TUTvr9LfNYsxB8x12UJJJWAfBug2DMUG7LAOY6YI67KJwnyhR9wDJkSNt1pFyj4XDLBPpp5qHhvZQY3EOtlqWdPd58238zcthrfTQqpj6rqbbHoPv0WvZxfEAk061RpIg5XFpjlITRQ4/wbE4bEV6FWpnFOJePCwggH4drOEjYiFyGLeHPcWiGk2Atby2XX1MOKoIqeKdybzzk7rleIYF1J0G42P3ulFRERAREQTYN+WowzEOBnlBF17ZWedh7fkvDV6x2KNSpgBUDi59JziCTJAboDztPsg3Xd8yBIuTYefso6dZgNzMEx1WvxVXNBJBnQDYe9lg0zspqpaVW6zLlSpPv6wrTFplI82WWEE3On72Veq9bKngHPAEgBrQ5xPKL/AFVFPEOIcMlzr/fotoMfnLADZogN0idfvoFYpYNrR4bg76z93Wq4nTaHDqPnug2vcjW/OF8oX1Bj72WtwVZzTlDnRuJspKHFb3aCgk4jiW023EyZDeZGk9BK5skuJJMk3vuvlSq6o4ueZn5dANgvuYeqxbrWNj2fxrKTnh4gujK7YdDym1+nqMuKPMX1Wpcp8NVzFrHuDRpnMmB1i56fZVl+JYpXJPLc7KHEExI0W54k1phtMEU2zExJPNxGrje+2mi1JxEWj0U8osqkHqdroXyppMff6KEOkrDTZ4fGwNJPO6zfiZuBf5KgxuynEeq0yuUMcR8Q11j9FO3EsdoNNNlrApaQiCqMuI1sxDDIk662vJ+nuqTqYB8NxtzV7EONXIyACJg85jX2VTE4RzYBYR1CvIrOlusdOfpFytf2hqAUiNyQPLf8lsQ25IGg95Wh7U1xmawEGJJ3udJ6/qoNEiIqgiIgL0D8I+Ld3WqUzcOGbL/MBZ4HMxBH+Erz9W+FY40KrKrdWmfyPlYlB6xicGKVV7QQ5oJyuF5absP+UhRB5BU764LA8XloII3m4J91QdUJMc1FYMeGnSTJv06Ky9/LnKrtpGY1X0GCY2A97/otIyK6PhuIL6NWfibRdPUWgrnphubeeW1yVPgnEhzgTpt/KRB9IKqLeCxZA19OfovvGK7S1rogAxz1H7KOnTDhMjyvb+yzxAES7a+0EjSyKUCGCCJnW9/v91rxYu6TttBUrWucZglSYzLTY6SZcIANjtO6g1UwggfeiiqVIjqou+IusNLrlXqjMo6Fe8FWJhVFcYot8LtBYHkonUpuFPUpzdZsYQOioqaQDvsqtNklbFzcpkrXsqQekqWC1B0Nj9Vm3WCqhdO8r6x6C6GdVb7q2s+U/otZTqkFXGGQrIlQVjupsZxJ/dQIzaZoOaNOce4UbxyVaqzVVHF4rEPzOaXudfmYPoqy2PGMCKZBGjpgco19LrXKKIiICIiAiIg6jhPa406badRmZrRlBFiBFp5q8e09KYDiOsH9FxKKYPU+E4llennYZykg/fssaozPe0WMN9j9lcf2P443DPcKk928XtMEaGOUEj2XS0ONUatY9yZMTcFsgagT0uqJuNVXU6V7C4A9No8vktZw7j7WtDc0E5mSbCDe/ufYLo8VRpvpy5pda3K9r81quFUabHAZGi/i8ImIgzz/AHSix2f43me8ajlYS0aGOYP1XQvrUiJJggiBcG8z99VrqLKcSKdNrjoQ1oIB0vHJVxjaB0qsPkQfoqNq+tEZXOPnH6StbxwZ4/ogn1/uFh/zWiz/AORqj/5jTex/dva4uIBAIJDRe45SG+yCmWSOqjrVNN1nXJJVfF1qdJuZxgfU9ApigcArNKu0i5M8lzT+0LP5HfJKfH2btd8v1SDrm4hm7vS/1X01WbOBJXLjjtGNHewUDuO09mv+X6q6joMXiAbD1VBy1LuOt2YfUqMcd5s/1fssjeshSsC5qpxonRsDzUf/ADd40kepRXXFqgfxJlPVw8lylXitQ/xffqqlaqXGXGSqjtG8XpPbIcB0NiqeJ4zTAs6eguuURXRZx2MdVdJ2sByVZEUBERAREQEREBERAUuGrupva9phzTIKiRB6TwPtC2tTNNoGdxHh3B3y8wZkeUbqfC8NeyXObIJI3zAbWHv7LzTDVyxwc0wQZC7en+Ifh8VE5tZDhBPPS3zVFntNxDuKOkOeMrGmx5ExsAvOlc4rxKpiKhqVDLjboANABsFTUBZMeQZBIPMWWKILzOL1gI7w+sH6qrWrOeZcST1MqNEBERAREQEREBERAREQEREBERAREQ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5" name="AutoShape 20" descr="data:image/jpeg;base64,/9j/4AAQSkZJRgABAQAAAQABAAD/2wCEAAkGBxQSEhUUExQWFhUXGB0YGBcYGBgXGBkdHB0YGRccGBkcHCggGBwlHBUaITEiJSksLi4uFx8zODMsNygtLisBCgoKDgwOFA8QFCwcFxwsLCwsLCwsLCwsLCwsLCwsLCwsLCwsLCwsLCwsLCwsLDc3LCs3LCwrLDc3LCwsLDc3LP/AABEIAM8A8wMBIgACEQEDEQH/xAAcAAEAAgMBAQEAAAAAAAAAAAAAAwQCBQYHAQj/xAA/EAABAwIEAwYEBAQEBgMAAAABAAIRAyEEEjFBBVFhBhMicYGRMqGx8AfB0eFCUmLxcpKishQVIyQzwkNTY//EABYBAQEBAAAAAAAAAAAAAAAAAAABAv/EABsRAQEBAAIDAAAAAAAAAAAAAAABESExAhJB/9oADAMBAAIRAxEAPwDw1ERAREQEREBERAREQEREBERAREQFucB2WxVal3tOlLNrtBPkCZKw7L8L/wCIxDGH4B4n/wCEbepgeq71nHi2s9gEMIytA2y/3PsFFeXPaQSCCCLEGxB3lYr1bi3ZJuMpVKwtWa0uDh/GQJh3Oeeq8pVQRFJQoue4NaC5xMADUoI0Xo3B/wAPab6J76o4VjpkjKzoQR4utwuQ7Sdn6mCqBj4cHCWPGjh+RG46oNQiIgIiICIiAiIgIiICIiAiIgIiICIiAiIgIiICIiDvvw94eTSfVB1flMdACP8AdKq49pbXqA/wvP1XU/gPh24huLoOdBaG1GgamczXeghnutTxDBubisQx+xDwbaQZ9JELWbg6jsXxGHtsCHNgjLNwYK8k7UYDuMXXpQAG1HZYsMpMstt4SF6j2FzCk6o0Cab+QJggC3LQ/Ncd+KuGIxbauWBVpg+Zb4T8g1WzhI4tehdi+C9yzvagio8WB1a39T+i0XY3gnev714/6bDadHEX9hqu4pYjM5xdpo2/usKv4CsQXA28R9tlJxvhLMZRNJ9jqx2uV2x8ufRUMNIJLpANxrPst9gz1lWDwTEUSx7mO1a4tPmDB+ijWy7SNjF4gf8A7P8A9xWtUBERAREQEREBERAREQEREBERAREQFa4ZgXV6rKTIzPMCdPMqqrXC3RWp/wCID3t+aDqq3ZfD4c5atR1R+4b4WjziT81t+G4TBs/8Qa53lf3ddaHFtfTOUkkzob+cSpG04+G0bpBvOJ8Op1hD2NvoQACPI6rkOM9mKlEF7fHT5j4m/wCIfmPkux4PxUDw1BP9XLzC3dTCucfDEc5A+S1wjlvwL4h3XFqbdq1OpSP+XvB/qpD3Xbdq+G/9452hcC0e8ifUrl8TwIYXE0cVTIY+nUbUIHwuAMuEfwkgEWtdejds25ctUAGwII3GyQansPTyd6xzZLr31gHf3XM/ilwvvBQiLVQyQNBUt9QPddTgMU1tUHQvEg9HDQzrrsF97QsBYS7+Atfa92ODx8wFRqKmAZSpNoMADWiPPe/WbkrU1qfckh3xD6re4OtTeDeTuCYJ56+6odp6wp03PqCzvDSBPi3InmOfT0WRrm4+HMZEuMm3WNes7LqsFS8Pimelh6LS9j+Al7f+JfOsNn+LZzvIRA9Vvu+Y1hMucZ+FoneDeLX+iQeVfidgxTxpjR9Nj9IkxlJ85auTXafidizWq0ahblBpua3cw17hc7ri0qiIigIiICIiAiIgIiICIiAiLYcI4U+ubAhgPidsOg5lBb7M8JbWfmqyKTTeNXH+UchzKt9ouzIp5qlB2emLubMuYOf9Teu2/NbvD08oaxjTA0aLm19N+crCtxAue95AGcmWjSCIIjebzzMpBwKkoVMrmuGxB9jKm4nhhTquaNJkeRuPrCqoPdO0XZmmzunujM4FzI8rmP4h4guQxvCxTY4ODg4uaGuElhBnMHcjofQrSdkqtd9vE6mwHKS4wzeG+pmBz2Xo/B6TsT4XNzeHM5wHh6yOYuqjluBUQ1zs0eCm6pJ2y3HnqAPNdzT4bW7mnXAFSi5odmpkktcbEOBAMh391zvFOAd2X5bhwDddhf1GnsF03Zqs/wD4YUG5WugMANsw2ibF21+Q81YVrMU4E3HkSLq5T4qS1tOp4mCwnVo2HUDkqTmvc4tcfEDBn6OtMqu5pFirUb4ZBTa4GS06Wm17A+3qrXFmsfSqa/CYGuxhaCkzN+a2TM72mn8WYQD/ABXt66qKrcC4S0BrjDi6TuPDfTqYm4Wmx3CH4rH1e8nuqRFNgOgOUE2kTuTzOUaLr6+ALmtYSRlh06OBb8JUgDZcRrmk9XEXJ52+igwZRgBjfC0CI2AGgCio4JhIzjQyPXVWmUXP3je+h+4Xx0Zmjofy/X5Kjy38Y2f9Wgf6XNAB2bli3WfeV52vRfxmY7vqDv4MrgLjUEZhGoMObrzHK3nSlWCIigIiICIiAiIgIiICIiC1wvAur1qdFtjUe1gOwkxJ8tV63x3h9LC4BlOkL06gBIADnEtcHOcep/LkuE7F4Qtr4arrNZvoM0fkvU+0eCDqLg7+cfmtTpHn/ZJrm4lj2mLPH+h4VDjOPe6qXE7kSur7MYfu8dRcNQ5zQABu17bDQmXKjx7hzKlZxpkFmYnlfy2nVJOC9uF468uqAmJLBp6qzwTgD60PeC2nz3d0b+q6HFcHpv8AjZJDdRIjTltJXonbDh1LCsw1Km0DJTawg3u0ASeZJUquTw9EMohjG5WidJg3/RT4DH1MM4PpmHaEG7SOThv9RNlkxnhjp9wlDD5iAUHY4fi2HxdOGwyqPipuv/lMeIfMclQxDyyNhNp/bRc9xvAuw1QuZbxjKRv4Z1VxmPNRkPHi5pot16+Z+Y3cdTzPPzXwGdVFSbYypmhXUS0bKetiIEAwVXBWFa/mpasjY0uLfzkuNhIvYaTzWzwlRtQEtIM6+gm/oFysEHRWG8Pc6MojzSFdBcZm8t1h3YkZ4MQWxtM+oMfVV2U3Mb4jmPT69VYw7pVqPPfxmpAMwzgNXPvzsxeWr1z8amf9vhzyqOHu39l5GpVERFAREQEREBERAREQEW24SAW5XtBYXSZHSLO1HooOMcNdQfBnK67SdxuPMb/ug7HsVTllA8nH/eSvRuPSW9dxsuF7GQMHSPNzvk4/su44hUzyAPhAJPQm3zWolaGlw894xwkeIO5RfZMbw4tJ/l5fmtnTJ5i3kpn1Q7URZaRzdGllxNEZbZ2gn+YTefSVu+1dcVama8m5XzF0A1zHzoTHXwkD5kqniH5narNVDTWY1WL2qzTwdp3QVuKVe8eYMtmfUgfTT0UIaVdfhcuyhqBTF1JQdzVkGVrm1IUlJ5nVTRdc6NbL61yjdireITGkf2UlNwI/JRWbDFxqrlDEONv0VQhTAERC1ErYF5DbnXbossO4NmT/AJRIHmf0WtZXLTzHJW2vDrt53HLzWmXJfjJVBw1GP/t/9SvJF+geKcNp4lhp1GB7dbj4TzB/hPULxvtZ2eODqkNJfSJ8D/8A1PUfPUdJYsaJERZUREQEREBEW67H4VtTF0mvAc0ZnFp0dla50Eb6aINKi9OxuDw1R+WoykHPNoaGfNtx5rUjsaWYxgiaQMuB1ECQP6gbQfOUGx4Fwmk7C0W1wW1G5vh1IecwDpFiJ+7rd8Y4IKmGdhKpzOEHD1DaDsHGORjyPQJUYAZmJNp6GCtn2nqtLcLkfJfJJgiHNiALc1Ylcn2Qwz6dAMqAtIe/wm0XAPzBXXVC8PzN0PgO4MgGPl8lTcy17nWfX6q1SxLmtIGhiR1GhHIjmtQpVoPD4Ig9bKSmxbbC5MU0NL4qW8JsSYiQdDpoqdfDGnAMECfENHBVGvxNHMMvqFrqTYJnay2r6zYJla+jSLj56rNWLGFiCYkkgDa25HrZWqZB1OX1H0Kgzlrcp0UD3BVFxzx/EQRuGxK1tUAkkTE2n5IPEYXyvYKVVZTYUjdVs/JfaVQg+ayq1UcJkGemy+UyQfM+5UVWu0GIKyqVLCFFbRr/AB5dD116eYU+fZVaNXOWtIkmA07ydlv8Pw8V2Esc0VGtnJJBcNyDoRp+y1ErT1bbqClW8YDbEXJWb6bhOZpBFucLFpDdLk3KtRcr1HOEStLjcMyq006olpsRp5RyKtjOT4Z97IKJF3uaZ2kk/IR80HkvaLgj8LUym7DdjuY5eY3WpXsvFcCzEUjSe2Z0O4dsQvHKjC0kGxBgjqNVKrFERQEREBdb2T4PWZWbUDR8LoGpu02jmRaJm65rh7mCqw1JyBwLo1ibr0TGuIPhNtWwfYyEH3GcBY5znl8vc/4Wu+EQZBtOoAldrwikx1FlOofG21N1y7nlJ30XM8JqtrPh0h74zOAEk6T679eU22tLh5o1ImQDIMWMc5+/y0jZ9qMCBUyRAZaRvma0/l81Rrw+iynBzU6mcOnaNFY4njC95d/Ncqo0oMdYnr9UhfB+SzQRuap6mIcWQSSOtzrsdfRRkKVjoAVFao6wG5+inYAI6fmttw3BtbScXAEvMO8tYHkosXw1obYkHlr+6RGve8G26rVmKd+Fe24AcBA1+yvjWQYIvy5fuqI2tDRCpYpy2FZkFazFarNWKhNlk3lKjZyWJMELLS5VIgHmBPNfcM2QZ81EdYVvBNnzJWR9q1bclPTxXd5HNe9zgZcDaD/Sb+/yX2rhROxUJZGquo6THcffiWZXhh2LssVD5wYv0C1rcPIiD+a1rhyWNEEGXGfQK+xi9WogDXRU6roEnNA5D7Kynf79FEzEEA7jb91dEb+M0aQBqO7tpuM2pjWBqvL+PVqb8RVfSnI5xcJEa3NvOV2faXhRxQBp/wDkbJa0aEakedrLz97CCQQQRYg2IPUIMURFAREQF0/Ae0DG0+6rzA+B/IcjAnyhcwiD2rsZVpvoh9IavgktvaBln0mOq3/EXty5NTqCLaxMyL/t1Xj3YTtFUwtXu2tzsquaC2YIdMBzToDe86r1bE4l1R0vcLCALKiB9DSLhYvoRBWWIqgTlkfqvlN4IJJjl980EU3X0uuq1F0KR1S9tFUSEqOpU8J9l8qVFAH7dUHU4KoHUgQdSVhi60npYKjwLFBodTcYBkg8uasU5LQT8JNupGv1HutIxY7rbZV8fTyua8XB18/7KWs4AmDyWLmhzfmoKWIdJkKrUpgqxiAQOihxgGWJgi7um8FSq18Ma68ibqKtUA+FT8MworVg0zl3ix5D5kLLieBFN7g0QBp1/ayzlqqbK5Oqt4WuYE2jRa+NVYwtbn8vos602z61gQfM/ryWBrkiXAenyuqlCqHSAQHDaVgcWM2XX1kT0TUTvr9LfNYsxB8x12UJJJWAfBug2DMUG7LAOY6YI67KJwnyhR9wDJkSNt1pFyj4XDLBPpp5qHhvZQY3EOtlqWdPd58238zcthrfTQqpj6rqbbHoPv0WvZxfEAk061RpIg5XFpjlITRQ4/wbE4bEV6FWpnFOJePCwggH4drOEjYiFyGLeHPcWiGk2Atby2XX1MOKoIqeKdybzzk7rleIYF1J0G42P3ulFRERAREQTYN+WowzEOBnlBF17ZWedh7fkvDV6x2KNSpgBUDi59JziCTJAboDztPsg3Xd8yBIuTYefso6dZgNzMEx1WvxVXNBJBnQDYe9lg0zspqpaVW6zLlSpPv6wrTFplI82WWEE3On72Veq9bKngHPAEgBrQ5xPKL/AFVFPEOIcMlzr/fotoMfnLADZogN0idfvoFYpYNrR4bg76z93Wq4nTaHDqPnug2vcjW/OF8oX1Bj72WtwVZzTlDnRuJspKHFb3aCgk4jiW023EyZDeZGk9BK5skuJJMk3vuvlSq6o4ueZn5dANgvuYeqxbrWNj2fxrKTnh4gujK7YdDym1+nqMuKPMX1Wpcp8NVzFrHuDRpnMmB1i56fZVl+JYpXJPLc7KHEExI0W54k1phtMEU2zExJPNxGrje+2mi1JxEWj0U8osqkHqdroXyppMff6KEOkrDTZ4fGwNJPO6zfiZuBf5KgxuynEeq0yuUMcR8Q11j9FO3EsdoNNNlrApaQiCqMuI1sxDDIk662vJ+nuqTqYB8NxtzV7EONXIyACJg85jX2VTE4RzYBYR1CvIrOlusdOfpFytf2hqAUiNyQPLf8lsQ25IGg95Wh7U1xmawEGJJ3udJ6/qoNEiIqgiIgL0D8I+Ld3WqUzcOGbL/MBZ4HMxBH+Erz9W+FY40KrKrdWmfyPlYlB6xicGKVV7QQ5oJyuF5absP+UhRB5BU764LA8XloII3m4J91QdUJMc1FYMeGnSTJv06Ky9/LnKrtpGY1X0GCY2A97/otIyK6PhuIL6NWfibRdPUWgrnphubeeW1yVPgnEhzgTpt/KRB9IKqLeCxZA19OfovvGK7S1rogAxz1H7KOnTDhMjyvb+yzxAES7a+0EjSyKUCGCCJnW9/v91rxYu6TttBUrWucZglSYzLTY6SZcIANjtO6g1UwggfeiiqVIjqou+IusNLrlXqjMo6Fe8FWJhVFcYot8LtBYHkonUpuFPUpzdZsYQOioqaQDvsqtNklbFzcpkrXsqQekqWC1B0Nj9Vm3WCqhdO8r6x6C6GdVb7q2s+U/otZTqkFXGGQrIlQVjupsZxJ/dQIzaZoOaNOce4UbxyVaqzVVHF4rEPzOaXudfmYPoqy2PGMCKZBGjpgco19LrXKKIiICIiAiIg6jhPa406badRmZrRlBFiBFp5q8e09KYDiOsH9FxKKYPU+E4llennYZykg/fssaozPe0WMN9j9lcf2P443DPcKk928XtMEaGOUEj2XS0ONUatY9yZMTcFsgagT0uqJuNVXU6V7C4A9No8vktZw7j7WtDc0E5mSbCDe/ufYLo8VRpvpy5pda3K9r81quFUabHAZGi/i8ImIgzz/AHSix2f43me8ajlYS0aGOYP1XQvrUiJJggiBcG8z99VrqLKcSKdNrjoQ1oIB0vHJVxjaB0qsPkQfoqNq+tEZXOPnH6StbxwZ4/ogn1/uFh/zWiz/AORqj/5jTex/dva4uIBAIJDRe45SG+yCmWSOqjrVNN1nXJJVfF1qdJuZxgfU9ApigcArNKu0i5M8lzT+0LP5HfJKfH2btd8v1SDrm4hm7vS/1X01WbOBJXLjjtGNHewUDuO09mv+X6q6joMXiAbD1VBy1LuOt2YfUqMcd5s/1fssjeshSsC5qpxonRsDzUf/ADd40kepRXXFqgfxJlPVw8lylXitQ/xffqqlaqXGXGSqjtG8XpPbIcB0NiqeJ4zTAs6eguuURXRZx2MdVdJ2sByVZEUBERAREQEREBERAUuGrupva9phzTIKiRB6TwPtC2tTNNoGdxHh3B3y8wZkeUbqfC8NeyXObIJI3zAbWHv7LzTDVyxwc0wQZC7en+Ifh8VE5tZDhBPPS3zVFntNxDuKOkOeMrGmx5ExsAvOlc4rxKpiKhqVDLjboANABsFTUBZMeQZBIPMWWKILzOL1gI7w+sH6qrWrOeZcST1MqNEBERAREQEREBERAREQEREBERAREQf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7426" name="Picture 22" descr="http://upload.wikimedia.org/wikipedia/commons/c/ce/Quartz_Br%C3%A9si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24400" y="5562600"/>
            <a:ext cx="11382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4" descr="Ceolite_nax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43800" y="5562600"/>
            <a:ext cx="1295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TextBox 19"/>
          <p:cNvSpPr txBox="1">
            <a:spLocks noChangeArrowheads="1"/>
          </p:cNvSpPr>
          <p:nvPr/>
        </p:nvSpPr>
        <p:spPr bwMode="auto">
          <a:xfrm>
            <a:off x="4343400" y="25146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asbestos</a:t>
            </a:r>
          </a:p>
        </p:txBody>
      </p:sp>
      <p:sp>
        <p:nvSpPr>
          <p:cNvPr id="17429" name="TextBox 20"/>
          <p:cNvSpPr txBox="1">
            <a:spLocks noChangeArrowheads="1"/>
          </p:cNvSpPr>
          <p:nvPr/>
        </p:nvSpPr>
        <p:spPr bwMode="auto">
          <a:xfrm>
            <a:off x="6705600" y="6550025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aluminosilicates</a:t>
            </a:r>
            <a:endParaRPr lang="en-IN" sz="1400" b="1"/>
          </a:p>
        </p:txBody>
      </p:sp>
    </p:spTree>
    <p:extLst>
      <p:ext uri="{BB962C8B-B14F-4D97-AF65-F5344CB8AC3E}">
        <p14:creationId xmlns:p14="http://schemas.microsoft.com/office/powerpoint/2010/main" val="28255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Three different forms of </a:t>
            </a:r>
            <a:r>
              <a:rPr lang="en-US" sz="2000" b="1" dirty="0" err="1" smtClean="0"/>
              <a:t>tecto</a:t>
            </a:r>
            <a:r>
              <a:rPr lang="en-US" sz="2000" b="1" dirty="0" smtClean="0"/>
              <a:t> silicates (framework silicates) 4 O shared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Pure silicate: quartz, vitreous silica, silica gel, Fumed silica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Aluminosilicates</a:t>
            </a:r>
            <a:r>
              <a:rPr lang="en-US" dirty="0" smtClean="0"/>
              <a:t>; (having tetrahedral Al replacing tetrahedral Si)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Feldspars     		         Ultramarines   		</a:t>
            </a:r>
            <a:r>
              <a:rPr lang="en-US" dirty="0" err="1" smtClean="0"/>
              <a:t>Zeolites</a:t>
            </a:r>
            <a:endParaRPr lang="en-US" dirty="0"/>
          </a:p>
        </p:txBody>
      </p:sp>
      <p:pic>
        <p:nvPicPr>
          <p:cNvPr id="30722" name="Picture 2" descr="http://www.pitt.edu/~cejones/GeoImages/1Minerals/1IgneousMineralz/Feldspars/PlagioclaseCleav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1981200" cy="1981201"/>
          </a:xfrm>
          <a:prstGeom prst="rect">
            <a:avLst/>
          </a:prstGeom>
          <a:noFill/>
        </p:spPr>
      </p:pic>
      <p:pic>
        <p:nvPicPr>
          <p:cNvPr id="30724" name="Picture 4" descr="http://www.northernlightstudio.com/images/pigments/lapi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2743200" cy="2010169"/>
          </a:xfrm>
          <a:prstGeom prst="rect">
            <a:avLst/>
          </a:prstGeom>
          <a:noFill/>
        </p:spPr>
      </p:pic>
      <p:pic>
        <p:nvPicPr>
          <p:cNvPr id="30726" name="Picture 6" descr="http://upload.wikimedia.org/wikipedia/commons/d/d9/Ceolite_na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581401"/>
            <a:ext cx="2590800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57912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Sodalite</a:t>
            </a:r>
            <a:r>
              <a:rPr lang="en-US" dirty="0" smtClean="0"/>
              <a:t> cage</a:t>
            </a:r>
          </a:p>
          <a:p>
            <a:r>
              <a:rPr lang="en-US" dirty="0" smtClean="0"/>
              <a:t>Na</a:t>
            </a:r>
            <a:r>
              <a:rPr lang="en-US" baseline="-25000" dirty="0" smtClean="0"/>
              <a:t>8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(Al</a:t>
            </a:r>
            <a:r>
              <a:rPr lang="en-US" baseline="-25000" dirty="0" smtClean="0"/>
              <a:t>6</a:t>
            </a:r>
            <a:r>
              <a:rPr lang="en-US" dirty="0" smtClean="0"/>
              <a:t>Si</a:t>
            </a:r>
            <a:r>
              <a:rPr lang="en-US" baseline="-25000" dirty="0" smtClean="0"/>
              <a:t>6</a:t>
            </a:r>
            <a:r>
              <a:rPr lang="en-US" dirty="0" smtClean="0"/>
              <a:t>O</a:t>
            </a:r>
            <a:r>
              <a:rPr lang="en-US" baseline="-25000" dirty="0" smtClean="0"/>
              <a:t>24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Igneous rocks</a:t>
            </a:r>
          </a:p>
          <a:p>
            <a:r>
              <a:rPr lang="en-US" dirty="0" smtClean="0"/>
              <a:t>K(AlSi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5867400"/>
            <a:ext cx="247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Linde</a:t>
            </a:r>
            <a:r>
              <a:rPr lang="en-US" dirty="0" smtClean="0"/>
              <a:t> A  ( Mol sieves 4A)</a:t>
            </a:r>
          </a:p>
          <a:p>
            <a:r>
              <a:rPr lang="en-US" dirty="0" smtClean="0"/>
              <a:t>Na</a:t>
            </a:r>
            <a:r>
              <a:rPr lang="en-US" baseline="-25000" dirty="0" smtClean="0"/>
              <a:t>6</a:t>
            </a:r>
            <a:r>
              <a:rPr lang="en-US" dirty="0" smtClean="0"/>
              <a:t>(Al</a:t>
            </a:r>
            <a:r>
              <a:rPr lang="en-US" baseline="-25000" dirty="0" smtClean="0"/>
              <a:t>6</a:t>
            </a:r>
            <a:r>
              <a:rPr lang="en-US" dirty="0" smtClean="0"/>
              <a:t>Si</a:t>
            </a:r>
            <a:r>
              <a:rPr lang="en-US" baseline="-25000" dirty="0" smtClean="0"/>
              <a:t>6</a:t>
            </a:r>
            <a:r>
              <a:rPr lang="en-US" dirty="0" smtClean="0"/>
              <a:t>O</a:t>
            </a:r>
            <a:r>
              <a:rPr lang="en-US" baseline="-25000" dirty="0" smtClean="0"/>
              <a:t>24</a:t>
            </a:r>
            <a:r>
              <a:rPr lang="en-US" dirty="0" smtClean="0"/>
              <a:t>). 2H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 due to S</a:t>
            </a:r>
            <a:r>
              <a:rPr lang="en-US" baseline="-25000" dirty="0" smtClean="0"/>
              <a:t>3</a:t>
            </a:r>
            <a:r>
              <a:rPr lang="en-US" baseline="30000" dirty="0" smtClean="0">
                <a:sym typeface="Symbol"/>
              </a:rPr>
              <a:t></a:t>
            </a:r>
            <a:r>
              <a:rPr lang="en-US" dirty="0" smtClean="0">
                <a:sym typeface="Symbol"/>
              </a:rPr>
              <a:t> radical anion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266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4800" y="1828800"/>
          <a:ext cx="8382000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ocument" r:id="rId4" imgW="5943600" imgH="1758696" progId="Word.Document.8">
                  <p:embed/>
                </p:oleObj>
              </mc:Choice>
              <mc:Fallback>
                <p:oleObj name="Document" r:id="rId4" imgW="5943600" imgH="17586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382000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09600" y="4572000"/>
            <a:ext cx="5867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Are porus solids</a:t>
            </a:r>
          </a:p>
          <a:p>
            <a:r>
              <a:rPr lang="en-US"/>
              <a:t>Have replaceable Na+ cations</a:t>
            </a:r>
          </a:p>
          <a:p>
            <a:r>
              <a:rPr lang="en-US"/>
              <a:t>Have channels which lead to cavities</a:t>
            </a:r>
          </a:p>
          <a:p>
            <a:r>
              <a:rPr lang="en-US"/>
              <a:t>Have water molecules in these cavities and channels</a:t>
            </a:r>
          </a:p>
          <a:p>
            <a:r>
              <a:rPr lang="en-US"/>
              <a:t>The channel and cavity size vary from zeolite to zeolite </a:t>
            </a:r>
            <a:endParaRPr lang="en-IN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752600" y="5334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Zeolites or Molecular Sieves</a:t>
            </a:r>
            <a:endParaRPr lang="en-IN" sz="3200" b="1">
              <a:solidFill>
                <a:srgbClr val="7030A0"/>
              </a:solidFill>
            </a:endParaRPr>
          </a:p>
        </p:txBody>
      </p:sp>
      <p:pic>
        <p:nvPicPr>
          <p:cNvPr id="5125" name="Picture 5" descr="http://blogs.mcgill.ca/oss/files/2012/11/Zeolit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9350" y="304800"/>
            <a:ext cx="14779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7" descr="data:image/jpeg;base64,/9j/4AAQSkZJRgABAQAAAQABAAD/2wCEAAkGBhQSERUUEhQWFBUWFxoYGRgYGB0YGhwdGBcYFxwcGx8aHCYgHxwjGRgaHy8hIycpLCwsGh8xNTAqNSYrLCkBCQoKDgwOGg8PGiwkHyQsLCwsLCwsLCwsLCwsLCwsKSwsLCwsLCwpLCwsLCwsKSwsLCwpKSwsLCwpKSwsLCwsLP/AABEIAMcA/QMBIgACEQEDEQH/xAAbAAACAwEBAQAAAAAAAAAAAAADBAECBQYAB//EAEEQAAIBAgQDBQUHAgYABgMAAAECEQADBBIhMQVBURMiYXGBBjKRobEUI0JSwdHwcuEHFTNigvFDU5KywuIkNHP/xAAYAQEBAQEBAAAAAAAAAAAAAAABAAMCBP/EACQRAQEAAgIBBAMBAQEAAAAAAAABAhEDITESQVFhIjJxBBMU/9oADAMBAAIRAxEAPwDuhVqgVatGb1WFQKsKk9VhUCrAUJ4VMVDMAJJgCsrGceA9z49fIfrUrdNV7gG5ilL/ABZV/n6VkTccFjKruSd/55UZ0t2rYeM88+VFsnlzJnn+o/8AmNx/cU+v9qFcwlxvfuZfAUriuLtZyhyCH23EVa9iLhgWkJkTnO3qTWV5viNsf82/2q1vBWNczkkToecedK4JgxgWgVmJMD+Cr4rhlvKLl5iSB3gphT40G3iXuZDZtqEDDViASBuRO9Z3kyrbHhwk8H74IYqlldNzpHzoVjHorRdCr0UAa+tX4xw03LisLvZqRqANSR48qWu8IOSWIPZkMjCDMczRcstuphhrwdxeMtqRNkwecafEVezZtXIKjQ9DtS1zEBgGZ4A0OUAA+fhVjjLYIIfL5ARFP/S/Lm8WNngw/CUBIDR5j9aE1hrZ0uR070g/Gi/b0mQ5/pjTzoPFgvvZc0CYG8eEb13/ANaz/wDPjtYe0L29Liz8jWlg+NWrmzQeh0NZNvFqVXMhyN+bXT9Ki/7NpcGay0eG4/tWmOcyZZceeH26WoiuWs8Rv4YhbgLL46/A1v4DiiXR3Tr0O9d6czKUzFRFXioNDpSKirxVTSkVFTXqkrFRU1FSDFWFQKkUhYVIqBVhQkgUvj+IpZWWOp2Ubk+FLca42uHSTq591eZP7VyeH7XEXCx7zHc8lHQdB9aha0MVxK5eaAJPJR7o8+p+Qpm1gksjPdYM/jqBRLXDCAotNkMEknn0nwpHDMEB7Y9pdJ90bDpHnWOfJ7Rthw77yMfanviFIyMJgneOnSqcKxxcNbIIKtEfzlVbie7mXJJ91RET+9HwcLd7hMxrmA1g7aVjuvTqTwH7U8JF421zhcmuvP4VfB286rbe5ljcht/AUv7QJmznsmZm91lJEdJkwKFw7AZ8iMGtkDwJManWj3OujuAKfeWpIQMcpeTm8id6m/i5YJAGm/7dKZ4lhARltwBb1IoViFYJcUGfdeOvzq7W4TuYdgCLp7qmQQd/5zo1jtDLrNvopEBvEdBV8ZFoEsSe9tyE6jXpWdiuNNYdc0vbuGBoTHgaD5MdsbKfeQ7udFAnfYAczTqXbcKtxc9yZVSP0oq3UZQ8EZeQ3XxEirWbKOQ2ZXI2J0YeRpjm3ZHEcNe/cfP3CqjLlOvrHlTGKTvW+4W0ImYjzonB8CyXnckkPzJBOh206UrhXxCMxIzLnIA5wD08qiNatD/T1deem3l5Ue/jUsIFUxHr8apivaC0i947+npWHiPafTNZtTJgEDU/GrelrbYXiL3LeYwRzEEfzSkXwIMXMO/eOuXnp0/avcG4z26sre8DDDp4Us+Ee05dXByjQDeuseS4uMuLHPqtrhXtMCcl7usNJP61vgztXG4WyMWDn7txRvEGeQNGwHFbmGbs7wJXr+1enHKZTcePKXjusnWEVU16zeDgMpkGrGkqVBqxqKkrUVaopQQqwqBUioLCl+JcQWxba4+w5cyeQFMCvnvtVxrtr2Qf6dvTzOxP6CoW6AL3MTezt7zbdFUfpXTYdERCqHVVluvrS3DML2NhmI75Ex06LUcOstluEKRccd4NzIBgDpWOefeo34uPr1VTHYzEdnbuWRoRtmjxEyOlRb4jZHvjIxUE/mHiZ5UbEWnNgWRaeVysIgDTlJ8NKVxvFSLakqM5hSoWT5EdYrCvTGgkkGHzsRKg6fwmkfsjqq3FJZphp0BJMaT0OlJvibpyMLV/tCBmGU5fhECtYFj3nQiUgltgRrqDsT+lSHxWJc6KQhjciRJ5Urf4jdtQWA7QTvBkc6Ww/EWuqQTmVTIWdO6Zj1/WtHiODQhftIA7RcvdOw6f9VHXyLwxM103BOa6ozrOggaeWhpQ8PuJnViGUN3GB18NOvKncLhbWDs5bbOe0BCFu8ZjRZA08BS+N4l2QRVGe4CMyjVtjrG+/wBaq5n0K2Ii0RiANoidSPHwqlrBK9gNZPZwfxSZ3EGdfI0BeIrcurbu2QC2ozp6860rdlhYuIxBYE6xpEyNP6YqhvQGGui2w7aVcjqIPj41ncWwDq4uWY7PWcnLT8Q5eYrQSy1xMtxe0WdGUifSTPpTb4crBtoVjTLG/n40ey3ql8PjALaiyku0SZ110Jk9BRrOHOZ9ROUkEHn6UsrMGLFShB2P18jTNg5bukCetIK3sWSEBUMzHcDpqaBd4UnbK7vCcwFg6dSOdaOIwoZWCe+pnL+3nSWL7O3aVbgJdt+9EEjkfCh1/Hm4SthzdthQr9Jknqa0MRhs2SCF66Vj8dudo+Ft2XKxJPiAsR51sqpy2yeWh9R+4rpygsrXA0AQPe5mKzGdLhKtJRicrcwaexIIXuidcp8jSelsBkTRdGXeB1ireqNSzVDwuKuYR8raodjyIrrLF8OoZTINYee1ft5CdDqPA9Qf0pXh+NXDkJ2meTqOXp416ZnMo8d48sL9OoNRXkcEAjUGvGukqairGqmlBirCqirCoMj2q4p2GHaPefur67n0FcPwPCZrgJ2XvHz/AAj9a0PazFm/i1srqFIT1Orfzwp3GouGQi2hY6FzOw2nyHQVxnl6YcMPXknh/F1bEsjiQRGvuzuYH82o3GLJS22VtiCCKWw+Mw962E0tuNnHeg+utNYa0cLaZ3btZO6L3VHLTUz1JrzPcxsLiMcsgjXkswSOR6AedG4fxfEYiQbLKVPvuBlkHqNSfKnsbxBrYN6ype2wBbUNHp050G5xJg6hT2ZfWOS6SSfKpHzhLxcA3YGWW0IMzpEn3fHwpbE8SFkFVbM7bttPpyFDt4m4RcFxzmG0EERyI89au9m3irIQC2ifjbctB2G5JPUmhK8Dv2rt3IoDORmcg6COenwpn2lQXnAe2SlvmZEFoHhOlX44rWlsph0CA6SF7qgdcuw1PrQsBxY3C1pbgaNM3jE8+VX0vs/wZ86my26kMhPh7p/T41PEcIwKX2YaGHhY37oEzsCdzWTxJjagdrDwdjAIJ5c6FY9pxZRlvEXUuaamBJGqk/PrVv5Wr5jex/CFZhegl1jL3iBppttt1q+IxttGIcgh1iBrJPdgVi8Fw1wdoSxftD92DqQsTB8Z0p25wgwpa8LRGpXKHMmZk8hEDTpUv6XtKj962TbVZLKSTp16g+FDwFjFsc4dOxJ7jScxGusbfOiJw4LdzpeZi2mQJpIBM7zsNfSqWeMI47O4oKI+XKRlKnYaCgiLjb5Y27kZeTTmDCeXMHw5U6boa4YKyqiCfGdvhVeyW0FVFNxTJV3MkGNROkaVn2L/AN44KwdD3RMjlqPhV4XmGcRjijJfWWJ7hQfiM6Hz3FW4nwj7QPvgbZkMApBIjrRsG620a52ca5gNyMx3gDmT150PArea5eZyCABCrJiJmdN/Kofx4YZlQKgV40mZYE6SZ8OlZuMwV5HCC4RmOrD3V15g1q4NbaG2T3W1gHck/mnY+FEdVZW7QGG1ny215GrR29hsDdzBTdBG5OT3vIzVL6M+IS1qF95iByG4J8aDe4qbaJ2StdBIBJGq/DSacxbuZa2DmAGxEHqPD+1Mc9sq/cY3bihSLaHunlrv86Fh7dvEIyIClxe8NefgehqMTxoW8SloNnV0mRqJmCD51s/5eDbBt6Mp38DvPWnG6vQyxlmqD7McY/8ACfQzHkenrXS1xHG8GbTi6pOsBj49fjr8a6vhOP7a0rc9mHQjevXO3inV0aNQasaqaiEKHjMSLdt3OyqT8BRBWD7a4rLhsv52A9B3j9KRXMezmIti89y433muUHqdSfPlTN0M189pcyIRJnkeQpH2eewGm7OedDyE9Rz2rWxnDg2e4VF4EzCljpyldD8K8/L5eng6xKX0tjK15c1sao4bL4bgzBGtNJ7SBUHZWzlJygwWB9TQsHxR7wydiez0UjKBlA01G8AVo2rVkW3tZiUG0bjnE9QdjWba/ZOxjcQpYi0crAQIEdDAB5jrUcN4S75hczq0EjNvB2APOKawF0AO3aF1mBPzzcvhT7MbX3gOdDppqF8TzihbZBtfZra3baEmcrkd73o1YH8IPPlNK3OP2mhHthTmEFe7rIj3TG9EbiRV+0tPmXmv7dR51T/MACzJbUI2r5V59W9fhVs6dhcs5mSWKrlaQOcxXIf5bYS/cc3HYv3SigD3T6knf40xgMNdw7tcuv8AdMoIYnQSdidp2o/FMP2KWb9q2Ll93CnLq2VpMDXkNfSlz4I3OJ4W8qobXagNpqZkaHVY+FM4zhiNbNl1FsNBEctZERsfHrSpw9t8QxssbLxmcRlGedwD15xRLl1lZWYMzEw0iIB/KDy03orqH7/DbjlOylkWQYI0I2mYEUS3wjtCRcy3HB90uY+Wlew2La8nZ4cdii6ExovQAaSedJY7hLYNVbtWuXrjgBdNZ2AA585q0NnsdiFsZUVFDkROXLPX0HxpLG23CFryhW90HfMN56x51qW+Li4hS7KuuhEa+RHj1oOHGHxJJyhxa7pYloBOpETBO2lGjKX4Fjsy9k53Ej9DT+BtMh+8VA+uxBJAOhMeFYnFuIWkuW8iBYbJmGnvcj11jyp6zac4hrhJKG2oXwaTm+QB9aQ0sDeNsMbuRFZyEIaR3uWomZ5RS2Gwb2raqt4u5Yy/OSdBpyA5UPC8QQpcDlQbdwlZPONI8YNZx4e924gFwoSQwA3mDAJ2iCTFST/k2Ju3WZ7oXLosQZPMtO45U7hMQ5ypcsElN/yz4EGCPOh8JvPba/2iwqNlWRAYgax1E86Otp792zdRotsSLi77AkHfntRo7HuYwSptsFBJB6zyEbR41mX+NMLYOQ2nE76AkHWCOR3rTx2GtJmb3IYDTb/vWod80BrAIbVSdVMaj1pE0XXiJtoHuqssNYHejzAr1jjb5m7K2xTTVufWPDxoOKcXCTefs4BUKgBOvOTp8qxcDh8b7wQZASAScrEAwDrzipajqr9/tVe0ywd9+o/grP8AY/HlLzWm/GD/AOpP3X6UzhkLDMxVXIAJzfWuf4piTZxC3B+Eq0+Rg/EVvx5b6ebmxk/J9KNRUI4YAjYgEetTWrIvNcf/AIgX9bS+DH6CuumuI9vP9W3/AEH/AN1LnLww8DpbZsubXbyH9618NhbaQVxRXSSuQEehzVX2bw2aw/dB7xGpjkNKvewD20FvsVVS0ZzlYKOumprzcn7PXw/pBrNx0L3LBe9n96IAnbQkxtpvSfE8Q62gqqO1cDujXvEeHIDn4VKYNxlS3dDR/sgdetO8OtB+2RG++UZdesTG0gGRWbVlYexkw3ZOxMyGYGDLHWD60K9xs4b/APWZ7qpoQxDH1brWthcBqxsv3lOq3dO9z1jT4U5fwVx0OawpaJlcpkjxFO10AmOS6Ju4YBtgxGXU+K8/Ol8PxcWbuUWmCPvKtExrMjTzNO8HVlAtXgc+XPJaCJOxI0kbU/ZZSryuqEnXUwPrpV7jfRcYrswWkXMO24bUrPJp3HRvj1qPZ2yl67cOuUQbY10nMJnSdPrQTxFLN3/8c5s+uQxlBjkTsOenOhWbl2/L3Lq2nkr2ZkgAHQyCN6kPfxd02SCousZQZQSVJ0mdCI/SmOJ4YvYRGui3fXYxmzDnoOpqlzAgWmFq6ObGATLHqZ5ms7hNq5dZHe5lKroDqSeUDlHUyaCjG8QvoqWTliZLLER9d4NanBsO123czkG6mts/lgaQd9ZMn9qEiKLg7TK+ceYG4Mec0bhGNFu8UJAKmNdJEZgfhVFfovhFg9rcZUcgAEyzADb1rVfFC4nd7/MKNM3WcuorO4xwnDMGzv3cxYZG111iQdqzrfFIt3Bg7eYIskjnAnVudSaOOtWtL160Ftj3ARpJ5lQJ8BQsHivtClGfIre7lnMoB000A28apZxtq7ZtXLzG6wEhBIXMOoGrR0OnhWVd9oGu31IXKq92fdjoI6TUWmOE4e2pC3HchplogCdjAn460a7dFhlvLcDkiAMp7pO5jmeVH4Y1ns7724hpZyJicve3/TSh2eFopDwroyky+pB0011g0aW/kS7YfEAM+UW21Y5o35ADWg8Dt2LFxmF/MoBVVJnLrJAj9aYuWUyKq2QgJ0JJC/XKapicFaKfeW1VRsiCOe5K1AbiOEF8ZGICEElpggnaI1mg2XtWYBvM5AgCIX60oMYsC3Zt5Vbm8wY5ZjqYk7US/wAMw0lywD5IhQQvPXUkzUYpgsLctPeu22t3i7FlBIDL4AtoPQ0S9h8RcWbz9kd4HeA8z+1B4clmxb+7b7QTqxbmOcdIr1q5ClLrnv6oRMKOW+jHrSk4iz2id0jPb/KdCOf70r7TYU9lbYiCVIP6fWm8FwwYchhczZ+UaT4Hx6VPtBbLWp1IBEfOtOO6rDmm8XReymL7TCWjzC5T/wATH0Fa1ct/h5enDuv5bh+YBrqa9DzY3olNcf7eJ37Z/wBrD4MD+tdcK5z26szaRvytHxH9qRl4YfswudbluNDIO/xomK4azjJde4qTMgx8xS/stjVtXSW2In4VpJjsNmY3ZcMxIBMZRuBArzcs/J6uDL8Wpw4WLNlIcZFY6jU8/U60k2DD33u2CM5aY2zCB1NRj+FW3dMoyHnlABIEmDHQnlSQw1xmK2jBHdGmaI9eZ38q4tbT5anGOJXLZDdgzHLvlDa/HSsVeO37wbMeyAiM3OfAHQU7hrd+3la7qNiCIG8TBP8AJoPFOF2zdBZtbjDKuwGktEb7HyqWowuF3b1/vDEjuNNxRtAaIiCZia3X42qsTYIViIIaSPODrUtwlXvsv+nmC5CsAvuTtuAKb4xwgQotIp7JZJPPprG5qRbiXs6Oyw922VR5AJ5QykxHmNqR4zhBnzyZSA0EiV6wD01pckvLXmNkqcwU91pGonNuPAda2bXZXAlx2IhdQPxDoZ2ial4A4I162ALKyLhzEs50BiJmREawOtN45Vv3vszKBcK51cAhSsxm036Qa9Z4t2slRlsrpI0DEcl6+Jo2A4x96j3FVbcMBdOh8FjfLuQatDYPDLNhPubrFLqMe8Dpp0B0yxGnjRON4G0xUEnMYHaAwddo6eX1pTHXcN2ly8qtccMc35SDlOg5mPKoxnE8KxBNvRohc5IYqZBA3B20FBIvgrIAsXibjg5gQTB13Md3zBprAcZa0bnYosEgMB4CDoTGsxpTf2S3iV7awGtFTlaemsxPKfAUF/aGyXFvEKAw2Yd0xtII3251dnp7D5bjl8PaAurbMqG1POIOitPlNRw27h1m52bdrcMujZiSx8DoB5CnLnDSylsJcBYiIOhI9CJpbhd+6udrynNbYjJlIMcmM8vKhdNLhzqqMoQrmJ7pVsuoiASNqz+IX1GXDW2ywv8AUR4wTrTt3j7wrWNfzLPzHXyrOvWEdy2JtaEyHBhh5kQVNKFweDvBT21wZFJKxuY2nUgcp8qdwfGlLKVY99dxrsNhy1Gu/KkSiG7btly6EFRbcAzpIJI30GxHOtDCBr6PZZVVU0AInbYjpA2ioWrcRNm6P9Z9D4R5VnPhrbqUFiG5PrJE7qZ1mmfsTJcOFMG2/eEAag8/Q09d4U9tcy3Aco0VoHnqNZiimdMTguAHZnsUuF0PenqNx/anrlzLYKsgZH90GZWfmIOxFM2OJXr9u4lrKptmGMRvBgdWgz8KZbhQukBiOzUd7XUkDQfqaZFb8svCFQhAfOEUs5aJEDQgDbnSt2+HwweYLCYPQmj2TYSzdW0vedjKQQSM0c/DWlceg7IAaDQR05xXWHmM+S/jWj/h42l8f7l+hrsJrjv8Ox3bx6sv0NdhNet48fBMVme0WH7Sw684keY1H0rRmgYr3alXzHD3MrAxOsGuiRkBVwwKCJGWTPXTxrG4jhezvsnI6j6j+eFMWGU2wioAxOrSZ3+A/tWfJPd1/ny7uJu/7UC3eLdm9xcsAqOu/nyHxo3DcPcAzseyFxyfvAS6g66LI086DjOHYhVCghlJBBGkxynlSfGrDsFa7dkNCwpZSCRzPPpXne1rYzDoVObFMx8FCj5kn50viOLWh2YuMFuAGJ0gERudp5daFw62LVpVKB+8NMsk6+RPKmuMcWtZxeuLBUAAHrO/j4VIjw/7Rma5J7swQIIB2MHcEdK0V9o8tplADXnaQx0QnTTrAUT8a8t83WlTCx94xmI3AE/i/hpXEkXAUsoMiHvERIJkkjq3XzqTYv5ig7RExKDWQuYj0IzDzFIjgdq999hgubYozd1gNwJ90z6UHgXYqZXEv5GGA/X0oWL4yLl0HN2UEr2mgDnlmFQjVxPC1cqrZrSqMzWzpmH5R4TvB+tL4nD28QCzXFFpfwqdSR9AKK/tFcsqO0y3VI5a6bag0hexoDLds2kRJIZY0MgQcp5gjltNVMBwnDLhJa3bbs9RJgHTYwT51OLU9mHUgFGk+WzD+dKovEnudopuraI2IiTI0JDHrpAq2Es3bS5CvbswnTujxzZttfOgjcN4hde0wsKIec2YRqRBGu1ZlzgQ+0TdVwohZmQSfP8ASnF4k9xmQhrOX8JEt5gDSPGj4jidq5bCFiCNCzGM0ac9SfEDSpK3cC1q5IfLm/0wNc3pvM6Vo2vaZ7ZCYi2Sx0WRqfIxtWfxK7eQ2VzqU15HPOXTXlS1wstxb7B2cQtvNJBmfdB0nfXwpCmOa62LjDWwhY6qSQObExHTn1NdJhUNy263itu4pKxIY7DXTca7Ua3jET764QWA7xUAlZgAmPQGNqQxPFrTSGtKNe80xmnTvRB28eVCCwWAWzbCrDOrhtoZjMbSTqCRvWrh8en2ohZDZQHBEaqY+YPyrnOJ+3pZuzwlkkCASBpppAO586axuMKNbvPAZR95pJKjbbUlZPpTrS8uk4r2YCvdJHZkxG5B2En0rn7+GfFNdNl3tgIGQRzAOsneSKU4jxw3m7SyG90Ag+60bEQDr4VKYzELbFzNkaYgDlPjsOe1CkUtYe7bCQZzgM5aZzQBOm5jT0qz8QuBS7QFJO0kss6CPGnr+Ha7lKXgRzDCDrvBGnyoPFGW06q8qsadD4A7HSgtHh/H7V6BlVWH5hPkI3FZvGMQvZwiC3LMTHMjQn4miLxa0q/doGadViSRzO1ZPHsTy8h8dY9BFbcU7efnusXVf4f2ow7H8zn5ACummsn2Yw+TDWx4Sf8Alr+tatbsJ1CRNCubVZjQy1Icn7T4OVDjdDB8uX88azsAEuEZ5A30Ma+mu+vxrqeI2gZB2Ya/z+bVxd22bNwg7fz+fGrW5pxv05bjsMJZuIO6RetncD3h5g7+Y+FAxfB0e0Qh0j3WOojz6eOtYvDrt1T9zqBqZbQD66etbmF4naxPduHLcBGoMSRtm6ia8uU109+OW5tmW7LKlsMZYbnaSAa0cHgyGL3oyEgQ+50+knnTHELptnNkDuBy1Ov4l8axMbiMwDXm973bYMkk6x4nwFcO2hxUhyVttltDc7HxA8fGsjgeAKBrlu+ShYhVMHn1/XWYmmsJfCgpibIIcwoJLGI2aNjWnjuHYe4qrauZHAgAD3Y5HaPKntdMrFYBGe3eNsqxnloY119R61KYm2cxuWFuD8IyEgZecDQ+tafCxcTPbxLLAAg75gZ5ciIqHazbUrack5p13jmBzNCYFviaNey9jCwDH4RJgd2j/Z1sZs0tbb3AT7s7jrodR/ancI6vfDWESV0uXGBQ68hpLH0571o4y0jo5jMBOdBrqOY9akwbHCrbFLrZSWULqB5zNGUrg2nNdu5tWJ74tgRrA1ycqLjCq27YKkiPdAme7tSzdqijs7Yt5z+I/XfWORNRb3+cte7tvLbWPeI38l3+NY2M4Rb7RMrBnLjMRAJgie708RSw4elm8rXrjER7mcqrkxr106CtuzwlLd7PoC+wJMgASAJ+J2pE6A4gAboLahRosbnf6Das7hntKt3tHJfKDAEEAmNCZ+VFxWJKXLjqGZtAIkwAAD5SedXbjdt8M9u5IuGS7EAee3+0b1Ist7sGXvBlfeNQDzHlrVn4XmvowJKNpHIaEwaBhcArYBrhJbXbcgZth5D6UdsKyoOzvT3cwA0MxuTz0oS78TbDXrllUVQO8GJABDQfltWdisG2IYXmzvbXcCQD5D8Q/atTCXrN3s+3OYRuwLE8wJ5a0wceL7Hsmy27L6qB7wXf05+MUonhXt5VFl8hQ6KTIkdeYiit7YlX7O6ouEEiYzD4jUUnxe/mvhbao+YBmMFRqY0Ma6DXWpxuBuoVZbSXFU7oROsbg6/WgnVx1ohhZw+Vn3Kgzr0zbHyodrF4m0CLttmT+kn1iPpTNzC3b5D22FsgQV97WTry8qnEXMVYUNnVhMGGKkehmoLYTB24bFAMJWNSY0/KDtXOW0N/EKvVpPrqflWpxv2kd7ItMgQjUxzA/c1f2IwMk3W56D9T+npXp45qbePlvqy07zDiFAo00FTVwa7BJjQWNEagvSAMXbzLpvuK5ziuDFxZG4+n7iummsvHWcrabHUefMVOcptzHDsTlYA6wduv9q1vtmFfRkNsjmsrHlpFIcRwWuddPDoanBXRzE6RG1c54+rtcXJ6Lqt/DJhSc4uMH/N1jrGhqE4YiTdD2nuay57pCz+GZjTlzrnMNw6wCPuzJY9RrPOOVV4kDYvrALI5GVRO/QA6HaYrzWR75dtGzkfFdrZuFwqQwDSoLHSPHSlcS7DEm3B78EHrO49IraRUt2O1yKnaupgLl3IUSOs6+tBxOKVb09kzuF7rDUD069CaErxu3edA7KGVRsTlYzvAG8DrQcVxJcNZS5aRWuNEhQCRI6n4ULFfaG+9ukIq6lCe8f8A0/SqX8RhymRrZUMdG1BLMeRHjsKSpe4vdvRcNxrJXQERqDrEEfSvcL4myOXHujRhznm2/wDN6m9bYKtq9bzAmUgEsQOsbHx0q9mwjhjY1ZN1gj/jrr60bWmvjL9twzqC4RdVXcFunl8qFhLTogt4oBkY91gfUT0cfpS+CQ2wtwAolzunlBOn1ppL6orWsQym3oQWOmmoPgQaFRlOHzEs1u49gyuxZSRuRyNZdjGveZ7jW7oAkq4UgKBuZ6nmKStcTsKGuWcOO6TJga69Tv1rVGNvOQXdUSNt9CPhSk8Mxlu2xJuZrbjvFuR5yfGiLgrV8G5Yy3SARB5iZ58xWfhrOGl1WyX56Bp8TmGhpS1xRrd6cOhCqO8pkfCecUI82DvZwuVUG8TpPkB4UpwEszXiSIVisL7oga/M1u47CviBauZskzmAkSNCF7ppbDWLai5ZJFtmJAC8tAM3jO+n6VIhYwdhVNm80MSSoHIciJ3o3D8EcNe7TtVe25A0GWOmnypzHvbFgrfCi4ohWiQf/q3Tf4VnWOHC1h82IyxcIAYMe7O0T7uvQ1HTfxGFCAyM1sgsAdtNY9KX7K0yC5Yv5M0Qrd9TPQ7j5gVTDcaC21tXAWYmAw28ydtRyrBb2cui+UtyFZswIMAAmSY6jarodx08ZjlTLbcMSCO8CSdQxB1nryrGxfEZZma6WJlcsaDLppzH96Ni8IbbZkMhPe6k+HKR+tY3GeLG6wMAHw38z41phj6qy5OT0Qrla9cCjdj8P+hX0TguEFtABsBArnfZ3hGQSw77b+A6fvXX2hAivQ8uM96YU0SaEpq4qdFGoL0U0NxSC7GoxFkOkVZ6paeDQmJet76ajRh1/vWdew8EFdQa6PiODnVdx8/Csll5geY/nOlnlAhqoBMT7rcvI1oJfIImJA00Hlod6z88bCVO4P8ANDRrI0le8Bup95f3FGWEy8LDlvH1fBXieMu4hArAAW3zQN+7t8N6Px+86KrIwUsIiJk8gPHehXOAdqrdleZWYgtJJmOXUT4fCtTC98jOjL2MEExDGCNNdhv8K81lnl7sc5l3GNx3h+W2kvc7TnB0M9RHLwqbHs+4sH7Q5QBs6hRLADUZvI6wOlbrhbRN65qx0Renj/UflS1/G3NlGa62wHLw/c0OwL3tFYtEd43HjKMx1M+AqnEcV9mT7ULcF5m2ANTy1HxpXGcKDXVVkh1WX7un/Ejx0rQ4ZcFy21q4JHKecbGgr2ccLuAF1lBEZisHeY89D9KTwdgW7fbiX7SIVhOhOwn9a08LaBsXEAAEMIGn81quIxaWezzglVE6eAgb+dQDGNwt61cUqLTEHNlHMDmtZf2G2tkfeNeu3GCiZMT0B5ACaIttLgukIz5mJ0y6AgdSOVaXD8BZbK4zSBAIMDWNY25VHwzLYuojMXAKkgKFOw0g6+95ULAX8Rl/CwuKeY005k7+nOt7HYJUcXSgZ1GuuhHJo5kV5uH23U5FCdprmXcNvP8ANKkzhjH7NbV5GVEgl1JDSuxDKdP+6pc+8v22w5BW33izNLE77/zepuXrlkqofM8xlaAd45ftTaFu1YuFByqO75nfTrQvBTF+3F62wVrc76gAgQY16a0a57WXjCtY7QHkFDepFCXBZ7ijqJPlNCxnEb1m43YjMIyxMAHqfCnY6NYj2lUQLuGU66DICZ8AAapxXjJuopS0bZRgcw0MHQgA78vhSlp3YZmjNzPP0HT1pW7i2JhTm5abf3NaY4XJjycsw/onFOIyMoP9/E1PCOFwQ9wd4+6vT/cf0FEwnDwn3l3Vvwr4+Nb3C8GSc77mt+pNR5ZvK+rI/gcPlEnenUodXWhoMpogNCWr0osaowohqjCkF3FAamnFL3FoKyPIg0hjcF+Jd+fj/emautydDULHP3T6Hr+9CFzWZKty/tW1jMBm1G/X96yb1gjQj0/UGlnZryIMUCe/3W/Ov/yH7UzeXOo7VQ68nXUetZRJG2o+desYiGlGKHnHPzG1NsvVcTCzvCm1wwAXK0kGFG6rJ3M66Ch/5XirRLWmRyxEsGg6dARtHKg4jEt+JQT1XT+fOgWuIEHRivnWd4pfDfH/AEZT9o3LXEAoP2lWUkRrofjtFLYo5Sj2XlF0KncDlBG8Gh2uKud++B60DEsbrE5spMDptyisrx2N5z4X3bGGx6BmXUltdBO+mvTalELX77BQpshQGc7SZkL1b6UHDcNuJdmwQqsAbhInUbR1Oppm6HaLVpcqDck5defiSSZJriytJlL4qLL2VZksjYd7WZMRJ8athL9i4LJsK3aqIKj3SCO8CJiQdfjSPDsMyu8WnAWZMaHXkSdaLwrg6oouW7nZySdQdQT56EUOjd/jf3ttVVmUFluGDCkxAPTWaPh8O1u48MckAqOQncekfOo4W89oufOJO2m42pXDYY2BdQF7hcllaC2hWACYgEa06ouUh1sJh2Nu9cILiCDGvMjU9Jqv+YojXGgXFbbaRA/cmpTibqArKiqBHejlWfiXR5yoXnfKMq/Gu5xWscufCe7LYns4UszjXMSW9PAdIoVxwv4iSdWH5j1ol9HOggDov71fDcMG7fL9TWs45PLHLnyy/VS0HuaHboP1NaVqyloSR/Ogqe0CQANeSjc03g+HknPd1PJeQru1njh717AYIu3aXP8AitbtsUBBRxXLVerrQxREqQq1cVQVcUoE1Qipr1IDYUBxXq9QQGWqMK9Xqk8l2NKm7hww6ior1SrMxXDyJjX6/sayr1nny6/zWvV6mdssvx8BFmXbUUM4gHcV6vVy0XRBy0NHtYll96G/qE16vVeqxXjxvses8QT/AMtl8Ub94ppOLJ/5txf6lDfSvV6tZdvLnxyeBhxFTteB87ZqpxYj30j/APma9Xq71GNtnuE+PVf/ABY/ptgfWqPiVO73G8zlHyr1erm3TTHHfkAuv4EUeJGY/OqPdJ95ifp8Nq9XqzuVbzjxk2mKnDI1w9zQc2P6D969XqK7nbUw2CW3tqx3Y70yler1DSGbYoor1eqCwFEWvV6lCLV4r1ep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127" name="AutoShape 9" descr="data:image/jpeg;base64,/9j/4AAQSkZJRgABAQAAAQABAAD/2wCEAAkGBhQSERUUEhQWFBUWFxoYGRgYGB0YGhwdGBcYFxwcGx8aHCYgHxwjGRgaHy8hIycpLCwsGh8xNTAqNSYrLCkBCQoKDgwOGg8PGiwkHyQsLCwsLCwsLCwsLCwsLCwsKSwsLCwsLCwpLCwsLCwsKSwsLCwpKSwsLCwpKSwsLCwsLP/AABEIAMcA/QMBIgACEQEDEQH/xAAbAAACAwEBAQAAAAAAAAAAAAADBAECBQYAB//EAEEQAAIBAgQDBQUHAgYABgMAAAECEQADBBIhMQVBURMiYXGBBjKRobEUI0JSwdHwcuEHFTNigvFDU5KywuIkNHP/xAAYAQEBAQEBAAAAAAAAAAAAAAABAAMCBP/EACQRAQEAAgIBBAMBAQEAAAAAAAABAhEDITESQVFhIjJxBBMU/9oADAMBAAIRAxEAPwDuhVqgVatGb1WFQKsKk9VhUCrAUJ4VMVDMAJJgCsrGceA9z49fIfrUrdNV7gG5ilL/ABZV/n6VkTccFjKruSd/55UZ0t2rYeM88+VFsnlzJnn+o/8AmNx/cU+v9qFcwlxvfuZfAUriuLtZyhyCH23EVa9iLhgWkJkTnO3qTWV5viNsf82/2q1vBWNczkkToecedK4JgxgWgVmJMD+Cr4rhlvKLl5iSB3gphT40G3iXuZDZtqEDDViASBuRO9Z3kyrbHhwk8H74IYqlldNzpHzoVjHorRdCr0UAa+tX4xw03LisLvZqRqANSR48qWu8IOSWIPZkMjCDMczRcstuphhrwdxeMtqRNkwecafEVezZtXIKjQ9DtS1zEBgGZ4A0OUAA+fhVjjLYIIfL5ARFP/S/Lm8WNngw/CUBIDR5j9aE1hrZ0uR070g/Gi/b0mQ5/pjTzoPFgvvZc0CYG8eEb13/ANaz/wDPjtYe0L29Liz8jWlg+NWrmzQeh0NZNvFqVXMhyN+bXT9Ki/7NpcGay0eG4/tWmOcyZZceeH26WoiuWs8Rv4YhbgLL46/A1v4DiiXR3Tr0O9d6czKUzFRFXioNDpSKirxVTSkVFTXqkrFRU1FSDFWFQKkUhYVIqBVhQkgUvj+IpZWWOp2Ubk+FLca42uHSTq591eZP7VyeH7XEXCx7zHc8lHQdB9aha0MVxK5eaAJPJR7o8+p+Qpm1gksjPdYM/jqBRLXDCAotNkMEknn0nwpHDMEB7Y9pdJ90bDpHnWOfJ7Rthw77yMfanviFIyMJgneOnSqcKxxcNbIIKtEfzlVbie7mXJJ91RET+9HwcLd7hMxrmA1g7aVjuvTqTwH7U8JF421zhcmuvP4VfB286rbe5ljcht/AUv7QJmznsmZm91lJEdJkwKFw7AZ8iMGtkDwJManWj3OujuAKfeWpIQMcpeTm8id6m/i5YJAGm/7dKZ4lhARltwBb1IoViFYJcUGfdeOvzq7W4TuYdgCLp7qmQQd/5zo1jtDLrNvopEBvEdBV8ZFoEsSe9tyE6jXpWdiuNNYdc0vbuGBoTHgaD5MdsbKfeQ7udFAnfYAczTqXbcKtxc9yZVSP0oq3UZQ8EZeQ3XxEirWbKOQ2ZXI2J0YeRpjm3ZHEcNe/cfP3CqjLlOvrHlTGKTvW+4W0ImYjzonB8CyXnckkPzJBOh206UrhXxCMxIzLnIA5wD08qiNatD/T1deem3l5Ue/jUsIFUxHr8apivaC0i947+npWHiPafTNZtTJgEDU/GrelrbYXiL3LeYwRzEEfzSkXwIMXMO/eOuXnp0/avcG4z26sre8DDDp4Us+Ee05dXByjQDeuseS4uMuLHPqtrhXtMCcl7usNJP61vgztXG4WyMWDn7txRvEGeQNGwHFbmGbs7wJXr+1enHKZTcePKXjusnWEVU16zeDgMpkGrGkqVBqxqKkrUVaopQQqwqBUioLCl+JcQWxba4+w5cyeQFMCvnvtVxrtr2Qf6dvTzOxP6CoW6AL3MTezt7zbdFUfpXTYdERCqHVVluvrS3DML2NhmI75Ex06LUcOstluEKRccd4NzIBgDpWOefeo34uPr1VTHYzEdnbuWRoRtmjxEyOlRb4jZHvjIxUE/mHiZ5UbEWnNgWRaeVysIgDTlJ8NKVxvFSLakqM5hSoWT5EdYrCvTGgkkGHzsRKg6fwmkfsjqq3FJZphp0BJMaT0OlJvibpyMLV/tCBmGU5fhECtYFj3nQiUgltgRrqDsT+lSHxWJc6KQhjciRJ5Urf4jdtQWA7QTvBkc6Ww/EWuqQTmVTIWdO6Zj1/WtHiODQhftIA7RcvdOw6f9VHXyLwxM103BOa6ozrOggaeWhpQ8PuJnViGUN3GB18NOvKncLhbWDs5bbOe0BCFu8ZjRZA08BS+N4l2QRVGe4CMyjVtjrG+/wBaq5n0K2Ii0RiANoidSPHwqlrBK9gNZPZwfxSZ3EGdfI0BeIrcurbu2QC2ozp6860rdlhYuIxBYE6xpEyNP6YqhvQGGui2w7aVcjqIPj41ncWwDq4uWY7PWcnLT8Q5eYrQSy1xMtxe0WdGUifSTPpTb4crBtoVjTLG/n40ey3ql8PjALaiyku0SZ110Jk9BRrOHOZ9ROUkEHn6UsrMGLFShB2P18jTNg5bukCetIK3sWSEBUMzHcDpqaBd4UnbK7vCcwFg6dSOdaOIwoZWCe+pnL+3nSWL7O3aVbgJdt+9EEjkfCh1/Hm4SthzdthQr9Jknqa0MRhs2SCF66Vj8dudo+Ft2XKxJPiAsR51sqpy2yeWh9R+4rpygsrXA0AQPe5mKzGdLhKtJRicrcwaexIIXuidcp8jSelsBkTRdGXeB1ireqNSzVDwuKuYR8raodjyIrrLF8OoZTINYee1ft5CdDqPA9Qf0pXh+NXDkJ2meTqOXp416ZnMo8d48sL9OoNRXkcEAjUGvGukqairGqmlBirCqirCoMj2q4p2GHaPefur67n0FcPwPCZrgJ2XvHz/AAj9a0PazFm/i1srqFIT1Orfzwp3GouGQi2hY6FzOw2nyHQVxnl6YcMPXknh/F1bEsjiQRGvuzuYH82o3GLJS22VtiCCKWw+Mw962E0tuNnHeg+utNYa0cLaZ3btZO6L3VHLTUz1JrzPcxsLiMcsgjXkswSOR6AedG4fxfEYiQbLKVPvuBlkHqNSfKnsbxBrYN6ype2wBbUNHp050G5xJg6hT2ZfWOS6SSfKpHzhLxcA3YGWW0IMzpEn3fHwpbE8SFkFVbM7bttPpyFDt4m4RcFxzmG0EERyI89au9m3irIQC2ifjbctB2G5JPUmhK8Dv2rt3IoDORmcg6COenwpn2lQXnAe2SlvmZEFoHhOlX44rWlsph0CA6SF7qgdcuw1PrQsBxY3C1pbgaNM3jE8+VX0vs/wZ86my26kMhPh7p/T41PEcIwKX2YaGHhY37oEzsCdzWTxJjagdrDwdjAIJ5c6FY9pxZRlvEXUuaamBJGqk/PrVv5Wr5jex/CFZhegl1jL3iBppttt1q+IxttGIcgh1iBrJPdgVi8Fw1wdoSxftD92DqQsTB8Z0p25wgwpa8LRGpXKHMmZk8hEDTpUv6XtKj962TbVZLKSTp16g+FDwFjFsc4dOxJ7jScxGusbfOiJw4LdzpeZi2mQJpIBM7zsNfSqWeMI47O4oKI+XKRlKnYaCgiLjb5Y27kZeTTmDCeXMHw5U6boa4YKyqiCfGdvhVeyW0FVFNxTJV3MkGNROkaVn2L/AN44KwdD3RMjlqPhV4XmGcRjijJfWWJ7hQfiM6Hz3FW4nwj7QPvgbZkMApBIjrRsG620a52ca5gNyMx3gDmT150PArea5eZyCABCrJiJmdN/Kofx4YZlQKgV40mZYE6SZ8OlZuMwV5HCC4RmOrD3V15g1q4NbaG2T3W1gHck/mnY+FEdVZW7QGG1ny215GrR29hsDdzBTdBG5OT3vIzVL6M+IS1qF95iByG4J8aDe4qbaJ2StdBIBJGq/DSacxbuZa2DmAGxEHqPD+1Mc9sq/cY3bihSLaHunlrv86Fh7dvEIyIClxe8NefgehqMTxoW8SloNnV0mRqJmCD51s/5eDbBt6Mp38DvPWnG6vQyxlmqD7McY/8ACfQzHkenrXS1xHG8GbTi6pOsBj49fjr8a6vhOP7a0rc9mHQjevXO3inV0aNQasaqaiEKHjMSLdt3OyqT8BRBWD7a4rLhsv52A9B3j9KRXMezmIti89y433muUHqdSfPlTN0M189pcyIRJnkeQpH2eewGm7OedDyE9Rz2rWxnDg2e4VF4EzCljpyldD8K8/L5eng6xKX0tjK15c1sao4bL4bgzBGtNJ7SBUHZWzlJygwWB9TQsHxR7wydiez0UjKBlA01G8AVo2rVkW3tZiUG0bjnE9QdjWba/ZOxjcQpYi0crAQIEdDAB5jrUcN4S75hczq0EjNvB2APOKawF0AO3aF1mBPzzcvhT7MbX3gOdDppqF8TzihbZBtfZra3baEmcrkd73o1YH8IPPlNK3OP2mhHthTmEFe7rIj3TG9EbiRV+0tPmXmv7dR51T/MACzJbUI2r5V59W9fhVs6dhcs5mSWKrlaQOcxXIf5bYS/cc3HYv3SigD3T6knf40xgMNdw7tcuv8AdMoIYnQSdidp2o/FMP2KWb9q2Ll93CnLq2VpMDXkNfSlz4I3OJ4W8qobXagNpqZkaHVY+FM4zhiNbNl1FsNBEctZERsfHrSpw9t8QxssbLxmcRlGedwD15xRLl1lZWYMzEw0iIB/KDy03orqH7/DbjlOylkWQYI0I2mYEUS3wjtCRcy3HB90uY+Wlew2La8nZ4cdii6ExovQAaSedJY7hLYNVbtWuXrjgBdNZ2AA585q0NnsdiFsZUVFDkROXLPX0HxpLG23CFryhW90HfMN56x51qW+Li4hS7KuuhEa+RHj1oOHGHxJJyhxa7pYloBOpETBO2lGjKX4Fjsy9k53Ej9DT+BtMh+8VA+uxBJAOhMeFYnFuIWkuW8iBYbJmGnvcj11jyp6zac4hrhJKG2oXwaTm+QB9aQ0sDeNsMbuRFZyEIaR3uWomZ5RS2Gwb2raqt4u5Yy/OSdBpyA5UPC8QQpcDlQbdwlZPONI8YNZx4e924gFwoSQwA3mDAJ2iCTFST/k2Ju3WZ7oXLosQZPMtO45U7hMQ5ypcsElN/yz4EGCPOh8JvPba/2iwqNlWRAYgax1E86Otp792zdRotsSLi77AkHfntRo7HuYwSptsFBJB6zyEbR41mX+NMLYOQ2nE76AkHWCOR3rTx2GtJmb3IYDTb/vWod80BrAIbVSdVMaj1pE0XXiJtoHuqssNYHejzAr1jjb5m7K2xTTVufWPDxoOKcXCTefs4BUKgBOvOTp8qxcDh8b7wQZASAScrEAwDrzipajqr9/tVe0ywd9+o/grP8AY/HlLzWm/GD/AOpP3X6UzhkLDMxVXIAJzfWuf4piTZxC3B+Eq0+Rg/EVvx5b6ebmxk/J9KNRUI4YAjYgEetTWrIvNcf/AIgX9bS+DH6CuumuI9vP9W3/AEH/AN1LnLww8DpbZsubXbyH9618NhbaQVxRXSSuQEehzVX2bw2aw/dB7xGpjkNKvewD20FvsVVS0ZzlYKOumprzcn7PXw/pBrNx0L3LBe9n96IAnbQkxtpvSfE8Q62gqqO1cDujXvEeHIDn4VKYNxlS3dDR/sgdetO8OtB+2RG++UZdesTG0gGRWbVlYexkw3ZOxMyGYGDLHWD60K9xs4b/APWZ7qpoQxDH1brWthcBqxsv3lOq3dO9z1jT4U5fwVx0OawpaJlcpkjxFO10AmOS6Ju4YBtgxGXU+K8/Ol8PxcWbuUWmCPvKtExrMjTzNO8HVlAtXgc+XPJaCJOxI0kbU/ZZSryuqEnXUwPrpV7jfRcYrswWkXMO24bUrPJp3HRvj1qPZ2yl67cOuUQbY10nMJnSdPrQTxFLN3/8c5s+uQxlBjkTsOenOhWbl2/L3Lq2nkr2ZkgAHQyCN6kPfxd02SCousZQZQSVJ0mdCI/SmOJ4YvYRGui3fXYxmzDnoOpqlzAgWmFq6ObGATLHqZ5ms7hNq5dZHe5lKroDqSeUDlHUyaCjG8QvoqWTliZLLER9d4NanBsO123czkG6mts/lgaQd9ZMn9qEiKLg7TK+ceYG4Mec0bhGNFu8UJAKmNdJEZgfhVFfovhFg9rcZUcgAEyzADb1rVfFC4nd7/MKNM3WcuorO4xwnDMGzv3cxYZG111iQdqzrfFIt3Bg7eYIskjnAnVudSaOOtWtL160Ftj3ARpJ5lQJ8BQsHivtClGfIre7lnMoB000A28apZxtq7ZtXLzG6wEhBIXMOoGrR0OnhWVd9oGu31IXKq92fdjoI6TUWmOE4e2pC3HchplogCdjAn460a7dFhlvLcDkiAMp7pO5jmeVH4Y1ns7724hpZyJicve3/TSh2eFopDwroyky+pB0011g0aW/kS7YfEAM+UW21Y5o35ADWg8Dt2LFxmF/MoBVVJnLrJAj9aYuWUyKq2QgJ0JJC/XKapicFaKfeW1VRsiCOe5K1AbiOEF8ZGICEElpggnaI1mg2XtWYBvM5AgCIX60oMYsC3Zt5Vbm8wY5ZjqYk7US/wAMw0lywD5IhQQvPXUkzUYpgsLctPeu22t3i7FlBIDL4AtoPQ0S9h8RcWbz9kd4HeA8z+1B4clmxb+7b7QTqxbmOcdIr1q5ClLrnv6oRMKOW+jHrSk4iz2id0jPb/KdCOf70r7TYU9lbYiCVIP6fWm8FwwYchhczZ+UaT4Hx6VPtBbLWp1IBEfOtOO6rDmm8XReymL7TCWjzC5T/wATH0Fa1ct/h5enDuv5bh+YBrqa9DzY3olNcf7eJ37Z/wBrD4MD+tdcK5z26szaRvytHxH9qRl4YfswudbluNDIO/xomK4azjJde4qTMgx8xS/stjVtXSW2In4VpJjsNmY3ZcMxIBMZRuBArzcs/J6uDL8Wpw4WLNlIcZFY6jU8/U60k2DD33u2CM5aY2zCB1NRj+FW3dMoyHnlABIEmDHQnlSQw1xmK2jBHdGmaI9eZ38q4tbT5anGOJXLZDdgzHLvlDa/HSsVeO37wbMeyAiM3OfAHQU7hrd+3la7qNiCIG8TBP8AJoPFOF2zdBZtbjDKuwGktEb7HyqWowuF3b1/vDEjuNNxRtAaIiCZia3X42qsTYIViIIaSPODrUtwlXvsv+nmC5CsAvuTtuAKb4xwgQotIp7JZJPPprG5qRbiXs6Oyw922VR5AJ5QykxHmNqR4zhBnzyZSA0EiV6wD01pckvLXmNkqcwU91pGonNuPAda2bXZXAlx2IhdQPxDoZ2ial4A4I162ALKyLhzEs50BiJmREawOtN45Vv3vszKBcK51cAhSsxm036Qa9Z4t2slRlsrpI0DEcl6+Jo2A4x96j3FVbcMBdOh8FjfLuQatDYPDLNhPubrFLqMe8Dpp0B0yxGnjRON4G0xUEnMYHaAwddo6eX1pTHXcN2ly8qtccMc35SDlOg5mPKoxnE8KxBNvRohc5IYqZBA3B20FBIvgrIAsXibjg5gQTB13Md3zBprAcZa0bnYosEgMB4CDoTGsxpTf2S3iV7awGtFTlaemsxPKfAUF/aGyXFvEKAw2Yd0xtII3251dnp7D5bjl8PaAurbMqG1POIOitPlNRw27h1m52bdrcMujZiSx8DoB5CnLnDSylsJcBYiIOhI9CJpbhd+6udrynNbYjJlIMcmM8vKhdNLhzqqMoQrmJ7pVsuoiASNqz+IX1GXDW2ywv8AUR4wTrTt3j7wrWNfzLPzHXyrOvWEdy2JtaEyHBhh5kQVNKFweDvBT21wZFJKxuY2nUgcp8qdwfGlLKVY99dxrsNhy1Gu/KkSiG7btly6EFRbcAzpIJI30GxHOtDCBr6PZZVVU0AInbYjpA2ioWrcRNm6P9Z9D4R5VnPhrbqUFiG5PrJE7qZ1mmfsTJcOFMG2/eEAag8/Q09d4U9tcy3Aco0VoHnqNZiimdMTguAHZnsUuF0PenqNx/anrlzLYKsgZH90GZWfmIOxFM2OJXr9u4lrKptmGMRvBgdWgz8KZbhQukBiOzUd7XUkDQfqaZFb8svCFQhAfOEUs5aJEDQgDbnSt2+HwweYLCYPQmj2TYSzdW0vedjKQQSM0c/DWlceg7IAaDQR05xXWHmM+S/jWj/h42l8f7l+hrsJrjv8Ox3bx6sv0NdhNet48fBMVme0WH7Sw684keY1H0rRmgYr3alXzHD3MrAxOsGuiRkBVwwKCJGWTPXTxrG4jhezvsnI6j6j+eFMWGU2wioAxOrSZ3+A/tWfJPd1/ny7uJu/7UC3eLdm9xcsAqOu/nyHxo3DcPcAzseyFxyfvAS6g66LI086DjOHYhVCghlJBBGkxynlSfGrDsFa7dkNCwpZSCRzPPpXne1rYzDoVObFMx8FCj5kn50viOLWh2YuMFuAGJ0gERudp5daFw62LVpVKB+8NMsk6+RPKmuMcWtZxeuLBUAAHrO/j4VIjw/7Rma5J7swQIIB2MHcEdK0V9o8tplADXnaQx0QnTTrAUT8a8t83WlTCx94xmI3AE/i/hpXEkXAUsoMiHvERIJkkjq3XzqTYv5ig7RExKDWQuYj0IzDzFIjgdq999hgubYozd1gNwJ90z6UHgXYqZXEv5GGA/X0oWL4yLl0HN2UEr2mgDnlmFQjVxPC1cqrZrSqMzWzpmH5R4TvB+tL4nD28QCzXFFpfwqdSR9AKK/tFcsqO0y3VI5a6bag0hexoDLds2kRJIZY0MgQcp5gjltNVMBwnDLhJa3bbs9RJgHTYwT51OLU9mHUgFGk+WzD+dKovEnudopuraI2IiTI0JDHrpAq2Es3bS5CvbswnTujxzZttfOgjcN4hde0wsKIec2YRqRBGu1ZlzgQ+0TdVwohZmQSfP8ASnF4k9xmQhrOX8JEt5gDSPGj4jidq5bCFiCNCzGM0ac9SfEDSpK3cC1q5IfLm/0wNc3pvM6Vo2vaZ7ZCYi2Sx0WRqfIxtWfxK7eQ2VzqU15HPOXTXlS1wstxb7B2cQtvNJBmfdB0nfXwpCmOa62LjDWwhY6qSQObExHTn1NdJhUNy263itu4pKxIY7DXTca7Ua3jET764QWA7xUAlZgAmPQGNqQxPFrTSGtKNe80xmnTvRB28eVCCwWAWzbCrDOrhtoZjMbSTqCRvWrh8en2ohZDZQHBEaqY+YPyrnOJ+3pZuzwlkkCASBpppAO586axuMKNbvPAZR95pJKjbbUlZPpTrS8uk4r2YCvdJHZkxG5B2En0rn7+GfFNdNl3tgIGQRzAOsneSKU4jxw3m7SyG90Ag+60bEQDr4VKYzELbFzNkaYgDlPjsOe1CkUtYe7bCQZzgM5aZzQBOm5jT0qz8QuBS7QFJO0kss6CPGnr+Ha7lKXgRzDCDrvBGnyoPFGW06q8qsadD4A7HSgtHh/H7V6BlVWH5hPkI3FZvGMQvZwiC3LMTHMjQn4miLxa0q/doGadViSRzO1ZPHsTy8h8dY9BFbcU7efnusXVf4f2ow7H8zn5ACummsn2Yw+TDWx4Sf8Alr+tatbsJ1CRNCubVZjQy1Icn7T4OVDjdDB8uX88azsAEuEZ5A30Ma+mu+vxrqeI2gZB2Ya/z+bVxd22bNwg7fz+fGrW5pxv05bjsMJZuIO6RetncD3h5g7+Y+FAxfB0e0Qh0j3WOojz6eOtYvDrt1T9zqBqZbQD66etbmF4naxPduHLcBGoMSRtm6ia8uU109+OW5tmW7LKlsMZYbnaSAa0cHgyGL3oyEgQ+50+knnTHELptnNkDuBy1Ov4l8axMbiMwDXm973bYMkk6x4nwFcO2hxUhyVttltDc7HxA8fGsjgeAKBrlu+ShYhVMHn1/XWYmmsJfCgpibIIcwoJLGI2aNjWnjuHYe4qrauZHAgAD3Y5HaPKntdMrFYBGe3eNsqxnloY119R61KYm2cxuWFuD8IyEgZecDQ+tafCxcTPbxLLAAg75gZ5ciIqHazbUrack5p13jmBzNCYFviaNey9jCwDH4RJgd2j/Z1sZs0tbb3AT7s7jrodR/ancI6vfDWESV0uXGBQ68hpLH0571o4y0jo5jMBOdBrqOY9akwbHCrbFLrZSWULqB5zNGUrg2nNdu5tWJ74tgRrA1ycqLjCq27YKkiPdAme7tSzdqijs7Yt5z+I/XfWORNRb3+cte7tvLbWPeI38l3+NY2M4Rb7RMrBnLjMRAJgie708RSw4elm8rXrjER7mcqrkxr106CtuzwlLd7PoC+wJMgASAJ+J2pE6A4gAboLahRosbnf6Das7hntKt3tHJfKDAEEAmNCZ+VFxWJKXLjqGZtAIkwAAD5SedXbjdt8M9u5IuGS7EAee3+0b1Ist7sGXvBlfeNQDzHlrVn4XmvowJKNpHIaEwaBhcArYBrhJbXbcgZth5D6UdsKyoOzvT3cwA0MxuTz0oS78TbDXrllUVQO8GJABDQfltWdisG2IYXmzvbXcCQD5D8Q/atTCXrN3s+3OYRuwLE8wJ5a0wceL7Hsmy27L6qB7wXf05+MUonhXt5VFl8hQ6KTIkdeYiit7YlX7O6ouEEiYzD4jUUnxe/mvhbao+YBmMFRqY0Ma6DXWpxuBuoVZbSXFU7oROsbg6/WgnVx1ohhZw+Vn3Kgzr0zbHyodrF4m0CLttmT+kn1iPpTNzC3b5D22FsgQV97WTry8qnEXMVYUNnVhMGGKkehmoLYTB24bFAMJWNSY0/KDtXOW0N/EKvVpPrqflWpxv2kd7ItMgQjUxzA/c1f2IwMk3W56D9T+npXp45qbePlvqy07zDiFAo00FTVwa7BJjQWNEagvSAMXbzLpvuK5ziuDFxZG4+n7iummsvHWcrabHUefMVOcptzHDsTlYA6wduv9q1vtmFfRkNsjmsrHlpFIcRwWuddPDoanBXRzE6RG1c54+rtcXJ6Lqt/DJhSc4uMH/N1jrGhqE4YiTdD2nuay57pCz+GZjTlzrnMNw6wCPuzJY9RrPOOVV4kDYvrALI5GVRO/QA6HaYrzWR75dtGzkfFdrZuFwqQwDSoLHSPHSlcS7DEm3B78EHrO49IraRUt2O1yKnaupgLl3IUSOs6+tBxOKVb09kzuF7rDUD069CaErxu3edA7KGVRsTlYzvAG8DrQcVxJcNZS5aRWuNEhQCRI6n4ULFfaG+9ukIq6lCe8f8A0/SqX8RhymRrZUMdG1BLMeRHjsKSpe4vdvRcNxrJXQERqDrEEfSvcL4myOXHujRhznm2/wDN6m9bYKtq9bzAmUgEsQOsbHx0q9mwjhjY1ZN1gj/jrr60bWmvjL9twzqC4RdVXcFunl8qFhLTogt4oBkY91gfUT0cfpS+CQ2wtwAolzunlBOn1ppL6orWsQym3oQWOmmoPgQaFRlOHzEs1u49gyuxZSRuRyNZdjGveZ7jW7oAkq4UgKBuZ6nmKStcTsKGuWcOO6TJga69Tv1rVGNvOQXdUSNt9CPhSk8Mxlu2xJuZrbjvFuR5yfGiLgrV8G5Yy3SARB5iZ58xWfhrOGl1WyX56Bp8TmGhpS1xRrd6cOhCqO8pkfCecUI82DvZwuVUG8TpPkB4UpwEszXiSIVisL7oga/M1u47CviBauZskzmAkSNCF7ppbDWLai5ZJFtmJAC8tAM3jO+n6VIhYwdhVNm80MSSoHIciJ3o3D8EcNe7TtVe25A0GWOmnypzHvbFgrfCi4ohWiQf/q3Tf4VnWOHC1h82IyxcIAYMe7O0T7uvQ1HTfxGFCAyM1sgsAdtNY9KX7K0yC5Yv5M0Qrd9TPQ7j5gVTDcaC21tXAWYmAw28ydtRyrBb2cui+UtyFZswIMAAmSY6jarodx08ZjlTLbcMSCO8CSdQxB1nryrGxfEZZma6WJlcsaDLppzH96Ni8IbbZkMhPe6k+HKR+tY3GeLG6wMAHw38z41phj6qy5OT0Qrla9cCjdj8P+hX0TguEFtABsBArnfZ3hGQSw77b+A6fvXX2hAivQ8uM96YU0SaEpq4qdFGoL0U0NxSC7GoxFkOkVZ6paeDQmJet76ajRh1/vWdew8EFdQa6PiODnVdx8/Csll5geY/nOlnlAhqoBMT7rcvI1oJfIImJA00Hlod6z88bCVO4P8ANDRrI0le8Bup95f3FGWEy8LDlvH1fBXieMu4hArAAW3zQN+7t8N6Px+86KrIwUsIiJk8gPHehXOAdqrdleZWYgtJJmOXUT4fCtTC98jOjL2MEExDGCNNdhv8K81lnl7sc5l3GNx3h+W2kvc7TnB0M9RHLwqbHs+4sH7Q5QBs6hRLADUZvI6wOlbrhbRN65qx0Renj/UflS1/G3NlGa62wHLw/c0OwL3tFYtEd43HjKMx1M+AqnEcV9mT7ULcF5m2ANTy1HxpXGcKDXVVkh1WX7un/Ejx0rQ4ZcFy21q4JHKecbGgr2ccLuAF1lBEZisHeY89D9KTwdgW7fbiX7SIVhOhOwn9a08LaBsXEAAEMIGn81quIxaWezzglVE6eAgb+dQDGNwt61cUqLTEHNlHMDmtZf2G2tkfeNeu3GCiZMT0B5ACaIttLgukIz5mJ0y6AgdSOVaXD8BZbK4zSBAIMDWNY25VHwzLYuojMXAKkgKFOw0g6+95ULAX8Rl/CwuKeY005k7+nOt7HYJUcXSgZ1GuuhHJo5kV5uH23U5FCdprmXcNvP8ANKkzhjH7NbV5GVEgl1JDSuxDKdP+6pc+8v22w5BW33izNLE77/zepuXrlkqofM8xlaAd45ftTaFu1YuFByqO75nfTrQvBTF+3F62wVrc76gAgQY16a0a57WXjCtY7QHkFDepFCXBZ7ijqJPlNCxnEb1m43YjMIyxMAHqfCnY6NYj2lUQLuGU66DICZ8AAapxXjJuopS0bZRgcw0MHQgA78vhSlp3YZmjNzPP0HT1pW7i2JhTm5abf3NaY4XJjycsw/onFOIyMoP9/E1PCOFwQ9wd4+6vT/cf0FEwnDwn3l3Vvwr4+Nb3C8GSc77mt+pNR5ZvK+rI/gcPlEnenUodXWhoMpogNCWr0osaowohqjCkF3FAamnFL3FoKyPIg0hjcF+Jd+fj/emautydDULHP3T6Hr+9CFzWZKty/tW1jMBm1G/X96yb1gjQj0/UGlnZryIMUCe/3W/Ov/yH7UzeXOo7VQ68nXUetZRJG2o+desYiGlGKHnHPzG1NsvVcTCzvCm1wwAXK0kGFG6rJ3M66Ch/5XirRLWmRyxEsGg6dARtHKg4jEt+JQT1XT+fOgWuIEHRivnWd4pfDfH/AEZT9o3LXEAoP2lWUkRrofjtFLYo5Sj2XlF0KncDlBG8Gh2uKud++B60DEsbrE5spMDptyisrx2N5z4X3bGGx6BmXUltdBO+mvTalELX77BQpshQGc7SZkL1b6UHDcNuJdmwQqsAbhInUbR1Oppm6HaLVpcqDck5defiSSZJriytJlL4qLL2VZksjYd7WZMRJ8athL9i4LJsK3aqIKj3SCO8CJiQdfjSPDsMyu8WnAWZMaHXkSdaLwrg6oouW7nZySdQdQT56EUOjd/jf3ttVVmUFluGDCkxAPTWaPh8O1u48MckAqOQncekfOo4W89oufOJO2m42pXDYY2BdQF7hcllaC2hWACYgEa06ouUh1sJh2Nu9cILiCDGvMjU9Jqv+YojXGgXFbbaRA/cmpTibqArKiqBHejlWfiXR5yoXnfKMq/Gu5xWscufCe7LYns4UszjXMSW9PAdIoVxwv4iSdWH5j1ol9HOggDov71fDcMG7fL9TWs45PLHLnyy/VS0HuaHboP1NaVqyloSR/Ogqe0CQANeSjc03g+HknPd1PJeQru1njh717AYIu3aXP8AitbtsUBBRxXLVerrQxREqQq1cVQVcUoE1Qipr1IDYUBxXq9QQGWqMK9Xqk8l2NKm7hww6ior1SrMxXDyJjX6/sayr1nny6/zWvV6mdssvx8BFmXbUUM4gHcV6vVy0XRBy0NHtYll96G/qE16vVeqxXjxvses8QT/AMtl8Ub94ppOLJ/5txf6lDfSvV6tZdvLnxyeBhxFTteB87ZqpxYj30j/APma9Xq71GNtnuE+PVf/ABY/ptgfWqPiVO73G8zlHyr1erm3TTHHfkAuv4EUeJGY/OqPdJ95ifp8Nq9XqzuVbzjxk2mKnDI1w9zQc2P6D969XqK7nbUw2CW3tqx3Y70yler1DSGbYoor1eqCwFEWvV6lCLV4r1ep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5128" name="Picture 11" descr="http://www.iza-structure.org/databases/images/FAU_poly.jpg"/>
          <p:cNvPicPr>
            <a:picLocks noChangeAspect="1" noChangeArrowheads="1"/>
          </p:cNvPicPr>
          <p:nvPr/>
        </p:nvPicPr>
        <p:blipFill>
          <a:blip r:embed="rId7"/>
          <a:srcRect l="5424" t="10847" r="13222" b="10509"/>
          <a:stretch>
            <a:fillRect/>
          </a:stretch>
        </p:blipFill>
        <p:spPr bwMode="auto">
          <a:xfrm>
            <a:off x="7239000" y="5181600"/>
            <a:ext cx="1733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 descr="http://www.chs.com.tr/wp-content/uploads/2012/10/molek%C3%BCler-sieve2-300x22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860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5" descr="http://web.missouri.edu/~hunthk/images/img16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3733800"/>
            <a:ext cx="15271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3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76200" y="793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Slide" r:id="rId3" imgW="4533840" imgH="3390840" progId="PowerPoint.Slide.8">
                  <p:embed/>
                </p:oleObj>
              </mc:Choice>
              <mc:Fallback>
                <p:oleObj name="Slide" r:id="rId3" imgW="4533840" imgH="339084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793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086600" y="3810000"/>
            <a:ext cx="152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3625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4724400" y="1143000"/>
          <a:ext cx="156686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S ChemDraw Drawing" r:id="rId3" imgW="2099613" imgH="2415164" progId="ChemDraw.Document.6.0">
                  <p:embed/>
                </p:oleObj>
              </mc:Choice>
              <mc:Fallback>
                <p:oleObj name="CS ChemDraw Drawing" r:id="rId3" imgW="2099613" imgH="24151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1566863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57200" y="990600"/>
          <a:ext cx="4002088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S ChemDraw Drawing" r:id="rId5" imgW="4763512" imgH="2340324" progId="ChemDraw.Document.6.0">
                  <p:embed/>
                </p:oleObj>
              </mc:Choice>
              <mc:Fallback>
                <p:oleObj name="CS ChemDraw Drawing" r:id="rId5" imgW="4763512" imgH="23403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4002088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6629400" y="1066800"/>
          <a:ext cx="1947863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S ChemDraw Drawing" r:id="rId7" imgW="2404413" imgH="2415164" progId="ChemDraw.Document.6.0">
                  <p:embed/>
                </p:oleObj>
              </mc:Choice>
              <mc:Fallback>
                <p:oleObj name="CS ChemDraw Drawing" r:id="rId7" imgW="2404413" imgH="24151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066800"/>
                        <a:ext cx="1947863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8" descr="figure 2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3048000"/>
            <a:ext cx="27225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066800" y="228600"/>
            <a:ext cx="76200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Zeolite Structure: Framework  Alumino silicates</a:t>
            </a:r>
            <a:endParaRPr lang="en-IN" sz="2400"/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752600" y="4495800"/>
            <a:ext cx="6019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When a tetrahedral silicon (IV) is replaced in a silicate by an tetrahedral aluminum(III), the framework attains an extra negative charge. This will be compensated by a cation such as Na+. Such compounds are termed framework aluminosilicates 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70104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What  makes  silicon unique  and its chemistry  the choice of  a wide range of environmentally friendly  industrial applications ?</a:t>
            </a:r>
            <a:endParaRPr lang="en-IN" sz="1600" b="1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6248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rgbClr val="C00000"/>
                </a:solidFill>
              </a:rPr>
              <a:t>Applications in  steel refining &amp; Semiconductor industry</a:t>
            </a:r>
          </a:p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rgbClr val="C00000"/>
                </a:solidFill>
              </a:rPr>
              <a:t>Inorganic polymer industry based on Silicones </a:t>
            </a:r>
          </a:p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rgbClr val="C00000"/>
                </a:solidFill>
              </a:rPr>
              <a:t>Industry based on piezo electricity of quartz</a:t>
            </a:r>
          </a:p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rgbClr val="C00000"/>
                </a:solidFill>
              </a:rPr>
              <a:t>Industry based on alumino silicates:  from bricks, glass, cement  to crockery</a:t>
            </a:r>
          </a:p>
          <a:p>
            <a:pPr algn="ctr">
              <a:spcBef>
                <a:spcPct val="50000"/>
              </a:spcBef>
            </a:pPr>
            <a:r>
              <a:rPr lang="en-US" sz="1600" i="1">
                <a:solidFill>
                  <a:srgbClr val="C00000"/>
                </a:solidFill>
              </a:rPr>
              <a:t>Zeolites as  drying agents  water softeners and  unique catalysts   </a:t>
            </a:r>
            <a:endParaRPr lang="en-IN" sz="1600" i="1">
              <a:solidFill>
                <a:srgbClr val="C00000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7010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High natural abundance and easy availability of starting material (Sand) </a:t>
            </a:r>
            <a:r>
              <a:rPr lang="en-US" sz="1400"/>
              <a:t>(silicon is the  second most abundant element on the earth)</a:t>
            </a:r>
          </a:p>
          <a:p>
            <a:pPr>
              <a:spcBef>
                <a:spcPct val="50000"/>
              </a:spcBef>
            </a:pPr>
            <a:r>
              <a:rPr lang="en-US"/>
              <a:t>An easy purification process to pure silicon</a:t>
            </a:r>
          </a:p>
          <a:p>
            <a:pPr>
              <a:spcBef>
                <a:spcPct val="50000"/>
              </a:spcBef>
            </a:pPr>
            <a:r>
              <a:rPr lang="en-US"/>
              <a:t>A simple and cost efficient  method for synthesis of organochlorosilanes and their polymerization to silicone polymers</a:t>
            </a:r>
          </a:p>
          <a:p>
            <a:pPr>
              <a:spcBef>
                <a:spcPct val="50000"/>
              </a:spcBef>
            </a:pPr>
            <a:r>
              <a:rPr lang="en-US"/>
              <a:t>Highly environmentally friendly end products with a diverse  range of proven applications</a:t>
            </a:r>
            <a:endParaRPr lang="en-IN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219200" y="0"/>
            <a:ext cx="6019800" cy="646113"/>
          </a:xfrm>
          <a:prstGeom prst="rect">
            <a:avLst/>
          </a:prstGeom>
          <a:solidFill>
            <a:srgbClr val="E569A7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Silicon, Silicone, Silicate, Aluminosilicate, Zeolites </a:t>
            </a:r>
          </a:p>
          <a:p>
            <a:pPr algn="ctr"/>
            <a:r>
              <a:rPr lang="en-US" b="1"/>
              <a:t>and Shape Selective Catalysis</a:t>
            </a:r>
            <a:endParaRPr lang="en-IN" b="1"/>
          </a:p>
        </p:txBody>
      </p:sp>
      <p:pic>
        <p:nvPicPr>
          <p:cNvPr id="15366" name="Picture 3" descr="C:\Users\admin\Desktop\sil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762000"/>
            <a:ext cx="14239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2" descr="http://upload.wikimedia.org/wikipedia/commons/c/ce/Quartz_Br%C3%A9s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124200"/>
            <a:ext cx="13938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C:\Users\admin\Desktop\t1larg.silicone.implan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981200"/>
            <a:ext cx="1409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C:\Users\admin\Desktop\clay.jpg"/>
          <p:cNvPicPr>
            <a:picLocks noChangeAspect="1" noChangeArrowheads="1"/>
          </p:cNvPicPr>
          <p:nvPr/>
        </p:nvPicPr>
        <p:blipFill>
          <a:blip r:embed="rId5"/>
          <a:srcRect l="12500"/>
          <a:stretch>
            <a:fillRect/>
          </a:stretch>
        </p:blipFill>
        <p:spPr bwMode="auto">
          <a:xfrm>
            <a:off x="7467600" y="43434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Ceolite_nax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5626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2133600" y="6488113"/>
            <a:ext cx="4114800" cy="30797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</a:rPr>
              <a:t>Taken from the earth : given back to the earth</a:t>
            </a:r>
            <a:endParaRPr lang="en-IN" sz="1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Slide" r:id="rId3" imgW="4533840" imgH="3390840" progId="PowerPoint.Slide.8">
                  <p:embed/>
                </p:oleObj>
              </mc:Choice>
              <mc:Fallback>
                <p:oleObj name="Slide" r:id="rId3" imgW="4533840" imgH="339084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3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ugusavay.com/wp-content/uploads/2013/05/Plato-Quote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1025"/>
            <a:ext cx="4267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http://www.greatlittleminds.com/images/3d-nets/3d-platonic-solids-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7200"/>
            <a:ext cx="3581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http://i1.cpcache.com/product/33122584/greek_mathematician_archimedes_postcards_package.jpg?height=460&amp;width=460&amp;qv=90"/>
          <p:cNvPicPr>
            <a:picLocks noChangeAspect="1" noChangeArrowheads="1"/>
          </p:cNvPicPr>
          <p:nvPr/>
        </p:nvPicPr>
        <p:blipFill>
          <a:blip r:embed="rId4"/>
          <a:srcRect l="6956" t="17390" r="4349" b="21739"/>
          <a:stretch>
            <a:fillRect/>
          </a:stretch>
        </p:blipFill>
        <p:spPr bwMode="auto">
          <a:xfrm>
            <a:off x="457200" y="3505200"/>
            <a:ext cx="42957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172200" y="2590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Platonic Solids</a:t>
            </a:r>
            <a:endParaRPr lang="en-IN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0" y="27432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600"/>
              <a:t>423 BC 347 BC</a:t>
            </a:r>
          </a:p>
        </p:txBody>
      </p:sp>
      <p:pic>
        <p:nvPicPr>
          <p:cNvPr id="18439" name="Picture 4" descr="http://robertlovespi.files.wordpress.com/2012/10/archimedean-soli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81400"/>
            <a:ext cx="40195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5943600" y="6324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Archimedian Solids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3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6" descr="soda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5038"/>
            <a:ext cx="2755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314825" y="2890838"/>
          <a:ext cx="7794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S ChemDraw Drawing" r:id="rId4" imgW="675000" imgH="1320120" progId="ChemDraw.Document.6.0">
                  <p:embed/>
                </p:oleObj>
              </mc:Choice>
              <mc:Fallback>
                <p:oleObj name="CS ChemDraw Drawing" r:id="rId4" imgW="675000" imgH="13201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2890838"/>
                        <a:ext cx="7794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486400" y="1747838"/>
          <a:ext cx="13557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S ChemDraw Drawing" r:id="rId6" imgW="1351370" imgH="747866" progId="ChemDraw.Document.6.0">
                  <p:embed/>
                </p:oleObj>
              </mc:Choice>
              <mc:Fallback>
                <p:oleObj name="CS ChemDraw Drawing" r:id="rId6" imgW="1351370" imgH="74786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47838"/>
                        <a:ext cx="135572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7315200" y="2971800"/>
          <a:ext cx="6715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CS ChemDraw Drawing" r:id="rId8" imgW="683777" imgH="1323896" progId="ChemDraw.Document.6.0">
                  <p:embed/>
                </p:oleObj>
              </mc:Choice>
              <mc:Fallback>
                <p:oleObj name="CS ChemDraw Drawing" r:id="rId8" imgW="683777" imgH="13238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971800"/>
                        <a:ext cx="67151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5487988" y="4646613"/>
          <a:ext cx="12874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CS ChemDraw Drawing" r:id="rId10" imgW="1310370" imgH="764617" progId="ChemDraw.Document.6.0">
                  <p:embed/>
                </p:oleObj>
              </mc:Choice>
              <mc:Fallback>
                <p:oleObj name="CS ChemDraw Drawing" r:id="rId10" imgW="1310370" imgH="76461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4646613"/>
                        <a:ext cx="12874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5257800" y="3200400"/>
          <a:ext cx="13398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S ChemDraw Drawing" r:id="rId12" imgW="1343817" imgH="1275263" progId="ChemDraw.Document.6.0">
                  <p:embed/>
                </p:oleObj>
              </mc:Choice>
              <mc:Fallback>
                <p:oleObj name="CS ChemDraw Drawing" r:id="rId12" imgW="1343817" imgH="12752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133985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"/>
          <p:cNvGraphicFramePr>
            <a:graphicFrameLocks noChangeAspect="1"/>
          </p:cNvGraphicFramePr>
          <p:nvPr/>
        </p:nvGraphicFramePr>
        <p:xfrm>
          <a:off x="0" y="2057400"/>
          <a:ext cx="2832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CS ChemDraw Drawing" r:id="rId14" imgW="2139264" imgH="2244409" progId="ChemDraw.Document.6.0">
                  <p:embed/>
                </p:oleObj>
              </mc:Choice>
              <mc:Fallback>
                <p:oleObj name="CS ChemDraw Drawing" r:id="rId14" imgW="2139264" imgH="22444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2832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304800" y="52578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Octahedron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6800" y="54102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Truncated Octahedron</a:t>
            </a:r>
          </a:p>
        </p:txBody>
      </p:sp>
      <p:pic>
        <p:nvPicPr>
          <p:cNvPr id="6156" name="Picture 12" descr="http://drawception.com/pub/panels/2012/8-16/ZKYHODma94-12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34200" y="304800"/>
            <a:ext cx="2103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4" descr="http://imgs.steps.dragoart.com/how-to-draw-a-simple-elephant-step-6_1_000000025273_4.jpg"/>
          <p:cNvPicPr>
            <a:picLocks noChangeAspect="1" noChangeArrowheads="1"/>
          </p:cNvPicPr>
          <p:nvPr/>
        </p:nvPicPr>
        <p:blipFill>
          <a:blip r:embed="rId17"/>
          <a:srcRect b="8058"/>
          <a:stretch>
            <a:fillRect/>
          </a:stretch>
        </p:blipFill>
        <p:spPr bwMode="auto">
          <a:xfrm>
            <a:off x="457200" y="1524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819400" y="6096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3 Dimensional Perspective of  Zeolites: </a:t>
            </a:r>
          </a:p>
          <a:p>
            <a:pPr algn="ctr"/>
            <a:r>
              <a:rPr lang="en-US"/>
              <a:t>Truncating an Octahedron !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351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4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160px-Sodalit-CageAl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1719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soda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1563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0" y="57912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inside cavity is known as </a:t>
            </a:r>
            <a:r>
              <a:rPr lang="el-GR" b="1"/>
              <a:t>α</a:t>
            </a:r>
            <a:r>
              <a:rPr lang="en-US"/>
              <a:t> cage having  6 octagons</a:t>
            </a:r>
          </a:p>
          <a:p>
            <a:r>
              <a:rPr lang="en-US"/>
              <a:t> 8 hexagons and 12 squares</a:t>
            </a:r>
            <a:endParaRPr lang="en-IN"/>
          </a:p>
        </p:txBody>
      </p:sp>
      <p:sp>
        <p:nvSpPr>
          <p:cNvPr id="19461" name="AutoShape 6" descr="data:image/jpeg;base64,/9j/4AAQSkZJRgABAQAAAQABAAD/2wCEAAkGBhQSERUUExQWFBQVFxgYGRgWFxgYGBgZFxgYGRwYFxwaHCYeHBskGhUYHy8gIycpLSwsGB4xNTAqNSgsLCkBCQoKDgwOGg8PGi4lHyUwKS8yLTQyKikqLCw2LCksKiwsLCwtLCwsLCwsLCwsLDAsKSwsLCwpLC8sLCwvLC8sLP/AABEIAL0AyAMBIgACEQEDEQH/xAAbAAACAwEBAQAAAAAAAAAAAAAEBQADBgIBB//EAEwQAAIAAwUDCQQHBQUGBwEAAAECAAMRBBIhMUEFUWETIjJScYGhscEGQmKRFCMzcpKy0UNTc4LhFZOiwtIWJDRjs/BEZHSDo+LxB//EABkBAAMBAQEAAAAAAAAAAAAAAAECAwQABf/EADERAAEDAQUGBgMBAAMBAAAAAAEAAhEhAxIxQVFhcYGRsfAEIjKhweET0fFCM1KyI//aAAwDAQACEQMRAD8A+4xIkA7V2qJKjC87YIgNCx9FGZbT5AgmEzWlxgKbV2qJKjC/MaoRAaFiMyToo1bTiSAc1aUtL4/S3U6qqoE7BQB6drVi6VKN4vMN6Y3SbQAZIg0QbtcziYuhbt7FXFr+IxZxvgHlIoPc56BS+zZnvclO/imd5M8xfCKp6ckrObMgVRUmTNu4DsCGHE2aFFT3AZk7hAlr2eZqMGZgWVhRWIAqCKcc4UsGSvZ+KcSDaGnEdCFTyc8dF+RHG0TZngaD/FF1ktdoTH6YJhGIRgl08CcXFd4OHHKKtn2W9KRw2LIrVKo2LKCcaVzO+CeSemaN2qR5MfKAG59+yZ9sQSwkcp93An3Wm2ZtJZ6XlwINGU9JW3HzrkQQRBcYRLM5pNliWj4i6FwcAkXWNcMQaNTA8KiNDsuQk1L6zZ2dCpa6UYZqwGRH9cjDBxwULSxYJcDwxg94J1EgaROINx+lodHH+oajvgmKLKRCkSJHLuACSaAYknIAamOQUdwoJJAAFSTgABqYzFs2vPnGsiYJMv3WMsO0z4qMRdXdqc90eW22m1HdZxiAc5pGTMP3e5fezOFAe4T1blpn8OhdtggcDQnpvwWPItR6U7lRuvzZP5C0cCzMDjIJPWl2lqntLFGPfDaByxfokhesMyfh4cYFwd/aoPFWhx+R7NIHsgZFomtXkxPW6xU3rRgCO0udd0XLPtgw+lIg3FRNPzYJ5QPZ7B9bOW+2aPzqGt5aY5ayzBgsrDACUf5CvkT5QgbPf6Wi0tg0wCMsROIB/wBSE62NthieSnEcpmrAUWaBnQaONV7xhWjmMLOst43LktTQMGBIINaVWighgfOGWx5ju3JTJrJMAqLmUxR7y3i1CNVph2EQ4cRRZ3WTXi8DBzHyI9xluw1ESAgGlYlmdNS1Ly8cAObv3QYDDgrI5sL2JEiQUqB2ztRbPKMxhWhVQK0qzsFUV0FSMdBWEEqU14zJhvTWzOgAyRBog8czjF3tuvKIskarNmf3aXV/+SYh/lMVyJwdVYZMAw7GFR5wgq5anC5YtIxMzuyHsTy0VkcTZoUVPcNSdwjpmoKnSB7Ib4Ew5kYDqjd27zDTkoNbS8cFZKlGt5ul4KNw9TFsSKLXawgGF5mwVRmx4cNSTgBHYLgC8wFRsnCVd6jzE+TtTwIg6FUotJqZpBSYxZmGUtmoMdbmHSORzoDg0BhWYQqeIHnLsjJ/aosmF8bnbx53rHrzWksZ0vMDnrpMVRWn3hjdPdkYkrCY43hW8Cv+WL6QYkLr9187p26q5/aITEH+7zaEBgQZdRqCOfnHsj2ppRXkzb28BMRv6We8Qr2MfqJYOarcP/tkp/lgqbKDDxBGYO8QoBImVR7mNeWFogE6/tMf9p1/cz/wD/VCy17QNrJFCshTQo2DTGXO+NEB93U54YGqTOcg81TQkdKlaa0phFNjdg81bo6d7pddVbdHHKUzaBxaACM54fPZTCJFPKN1P8QiszCzXCLopU4gkgmlBTLLGHlZQw9wuib+A6Gp63AcN5i8CIBSITHIEzQINsLSPjlEd8twR4TWgwQrmTHmMs2WAVl3rtcDNvChunILTInpGmQxJ9mtCuoZTUHfgQRmCNCDgRCtOKvbMIDSchB2GsA8I9xiCvJmExDvDL4Bv8sdWizhxmQQaqwwZWGTKd/niDgY4teFw7nXx5vrBEGMQp3iA1w7r9ppsPaTTVZZgHKSyFamTVAIcDQEHLQgjGL/ALE/8o/4P/p5dmSjYb3bVMHXlIf7t3B8JifKNERHDBNaQHYUIB9qxxlexIEkjk3CZqQSu9aU5vZjh2ERIKk4QkVta9appPuLLlj5GYT38oB/KID2N9gg6oKf3bFB4KINt63bXMHXlyn76uh8EX5wl2fY3ZDMSe6CYzuFuy2UBmNKBlriKHPWJgwefVbXNDmkEx6Nf+p0B7CaWro06xC/M4+FY8sfRI3Mw/xE+sANZ7QGUctLc4kXpNMqDG7MHWPyj2ytPUzAVlM1Q1FZlGK8Qdxg3q4JTZC5AcDnmM4zARtrtgQDC8zYKozY+gGp0jiyWQgl3N6Y2Z0A6qjRfE5nhTsujVmGpmE3XvYFCMeTpoozG/pY1rDGGFaqNp/85sxxOv11x0A8ZaihxB3wseb9GoGqZJNEOZQnJDXNTodMjhQwwnTgoqca4ADMncIFnsqK0ydTKlMwAcLij3icuPZHEEmBiusiGjz+k5a7t2v8XXIvW/79KXfdu9Wu/jv4QTJnBhUf1B3HjGR/tWdLoQ5EutFl0VnG5A5UljTspvoI8e2TK3r9oqaVAMsVA4qBjxiosoEyO+XeCZzS4xyP773rSbLw5VerNf5NR/8ANBpMY6y2sc5i9qqzaNoAFFednQQUtrTWdaRWuBZjpwrjBbZiIB75pbUEuJjrjnlqtBZ8HmDip+aj1BitMLQ3xS0PejOD4OkZ/wCkpf8AtrRQrvetQez4o4E0coW5e0ABaKeeTjQtpkSF/DA/Hv5JqjiP18ha+Bmwmqesrj5XSPIxnvpxX/xU7TpSwczTVOMVWras0MpE1iA2H1KYVBGt0nOCbKmPVJZtMxsPRa4mmJhfjaOEnd+94n/l8Pe7M0f9tTHIE5C0sHG6ApYaFlvGoHVBFeOUamROV1DKQVIqCNYR9mRuRB/GJHq6ffTfh2BAdps7KxmSxUnppkJgGo0DgZHXI6EGwKW5TAfZ6nrcB8PHWEclsiQZyz03d76RKpSeJ68wkS+tShqD0QDlQjGuopBMmca3W6Q+TDePUaQFbPqnUyhVnNDKGAcDC/uUqKc44EUBxpFsyVNcZIhGIN4synuAHjCgniruY0gRRpwnEfJ3ih3iAbZGu2uSesJqHvUP5yo1MYWxCa1qkK7i8rs91UuqVVGFaksaVYDPWNtyh6p+Y/WC0zKS3ZdDBM026nWFRP6StucD5qR5mJEtP2ddxDfJgT4RIMwUgY57RCz3ttMMso69JpU2UD8bGWU8Qx+ceyJIRVUZKAo7FFB4CGntLsY2iWl2l+VME1A3RYqCLrEZAhjjoaHHKFNltIcHAqQaMrYMjDNWG/wIoRgYUUcZVrQ3rBl3KZ+FJ3SQ8SPmD60inkA7uSWFKKKEjIVOWeLRdajRa7ip8R6GObD0AetVvxGvlSGOMKTSQy8N3yhLTsxgeUlO3KUAIJFHUe6ajPOh0ruiyyzGdbyzMMiGQVUjNWoRQiD4DtVnIblJfS95chMUacGGjdxwyBbFQnbal4uuicjA5H4OW7Cp7SJRZ5xxpzTTAjqoM71dMzhpkht9vLnlJlQK0lyxicdBvcjM5AcM+LbtHlgJjrMC5y0ocQcmByvkHfgO+o9nU3qzMXphTILuX139lIuR+Kjv7sGzU8BtdjL/AJhj070y6WS5Zreal7IAZKOqvqdYtiRUzEmg7z6Dj5Rle8uMlaGNXJxbm/zbv/2OZ0o1Ulj0hkAM6jjvghVAFBFdp6BO7nfhIb0g2Q84TPfSnwuORBfNsB1jqf0EWciN7fiMSVmx3sR3DD0iyJgJ3vdMSqJ9nqrAFqkGnOOdMPGPJqVu0Lc4g5k4dLygiKJWYHVUjxoPBfGKGCyNvfRKxzg6ZyP0uuRPXbwPpF9gtjyCaNVCasCtafEoBHeBnnnnzEgNN0pHG8IMcgtDMdmUFmUyjiSlcQcq4nm76acIutdsCAKovO3QUYZak6IMKnsAqSBGdsm0mkVoL0s6HJCfe+5qw7xrVzY7LyHOY3r1LzUpd3ADSXjgPd41JijhFW4HPvvNZ7o/1iMBr3zOARFisV2rMb0xuk2WWQA0UaDzNTBcSB7XbBLAwLMxuoi9J26q+pOAFSYNGhZvPav1J770XtiQNPmPzr0tUly7tK8o/wBY1B90Sq1wpWsaJUnEYtLU/CpbxLDygT2e2MZKs0yhnTGLNTJa05i10AAFdadghvCNGZV7a0AIa2sQP3GyapXabIbhBmOam7TmqOcae6Boa5xIJmYzFXdV/kAB4t4RIJYDig3xFpZgXTii4Tbb2MWPLSaCcBQg4Cao9xtxHutp2Ew5iQxEqDHlhkf1ZCVNWahzoaqynBlORVhowj2S9OYcwMDowHqN0He0ezbga0yqB0UmYuQmogrjucAG63ccMk0zaFV50ieNcFVqcRdcnwhL0Y4rT+K8JZ6TukH5+RocGUA7bnXbPNIzuEDtbmjxYRUu3pa4TCyHe8uYgPHFcOyAdvbbkMktRNQhpqXqMDRVq+IGNKqB3xaycHPACi/w9qwS5pjWDCstsi7JAA6N3wwhTMSo/wC6g7xDG07WlvLa5fbD3ZUwjfibtAMM6wBC2rSALw1VvDuxVAZjzcqZkenHyi5VoKDKOJGRO8nww9IsjOFseax3KkE7N2U9pfk0wHvuRUIp82IyXvOETZuzXtEzk5eFKF3IqEB1O9jovpH0XZmzEkSxLligGZOJYnNmOpMVa3MrNa2gYIzSGX//AD+SAAJs+g+JP9Eet7AyqfazvxJ/ojTxIfh0WX8z9V82bYFxzLmPMDjEUIuuvXXDLeMwe4kO2bN5ElgSyHpE4lTlU/D5R9H2tslZ6XTzWGKOOkjbx5EZEYRjXtbKXR5bM0trrGWAyk0BqKtWhBBpTCtMY6hoqNtn4zOxJ4kcWiiNzVcSz1kdbneRS734dmXcSc2FrBBEheEVwjUbMmXpMsnElBXtAofEGMxDTZm07kmnJzHKsV5oFKs9FF5iBizAa5w7SA0yo2tm55Abijp1oMigClw5uy0XpXtEFdOPugGuEPNh7CMs8rOo09hTDoy1/dy66b2zY8KADbK2MUnI80hp11mNMVlrgBLThViS2bFdwAGjhWialLavDG3W4nE67N2uqkVzpwUVP9Sdw3mJOnBBU/1J3DeYqkySTffP3V0Uerbz3drrKBmcF7ZpZqXbAsAKdUCtBxOJrEgiJBQJkypEiRI5BLvaP/hLR/Bm/wDTaFAEN/aP/hLR/Bm/9NoUwo9R71Vj/wATd56NXEyXUajcRmDvEJNpTGLyCUBImsKggE0lzBqMN+cPoTW7pWf+NM/JNijB5uB6JWuhporHnkg3pb44YUOfYYzJtZC14VxVhp3xrYysw/VH7vpE3Ehq1eFuufBHv/VzLmkAAKTQDKoHiBF9hlTJs1JYUJyjXbxa9dwJJoBjgDhWOoO9nx/vcj75/I0K2CYhXc7Erf7L2WlnliXLFAMSTiWJzZjqTBcSJFF5ZM1KkSJEjkFIxEz7e0/xv8iRt4xMwfXWj+M35UjkwwK9K6aRnNoWYyXCoAysCygtS7dKgitDUc4U3Yxo4T7YP1qfcfxaX+kdkreHJDoSxZz0xWh4c79IYbNtYEtw1R9dJ91h78s7qaQPBuz+g3/qLP8AnlwgcS1275C2i7fZIzGa2kjaSmY7AhuioChjgoJ0B1c/KChbnOUl/wCYqvma+Ed2EfafxG8gPSCoIlYbRzQ6g06bIQdkUvdmPmQCq6KCPFuMGQPs77GX9xfyiCIIwU7T1FSJEiQUikSJFdotCy1LuQqqKknIARyIBJgID2nmBbHaCTT6qYPmpHmYRytoSm6MxD2Mv6xZaLQ1ocO4Ky1NZcs510mTB1ty+725eTLKjdJFbtUHzEJUmQtLrjWhjsROHCm3DVWjHLGEVvf6yyjfMnH5K49YPbY0n92q8VqviCIz+1bHLrZ6mYRyrAhnm3QrByCCx4Lkcaw7DDhO1c1jHNN0k8Nh2laFhTPDtjJt9kPur6Q5Gz7Mfdlmm+h8zCIWgcmuDZJ7jfDurBe0OYbleztKbwsttBOzqjIYezg/3yR2t/02hU1pUZmnaCPMCGHstbUNsk87VxXGlSjACuWJNIm1pBqFcglpI0K+mxIkSHXmKRIkSOXKRh5s5eWni8K8s2FRXJYcbd22amTJNG99x+zB0XfMI+WZ0BRiwS6UuKe0Ak8STiTxMcmiBVEAQl2x9sv8M/m/pB/9lSv3ajsFPKEu1DLlTgK0+rGZZveO+tMIMUKtYCX0XsF2KaoUAkAm0SKAkVPOT9IXLbEOTV7AT5CHWwZKTEmVQMCQMVxpdGGONMYRrHXXbvkLU54syHOyK3Ozzg/8R/OnpBTnAxmfZza3JjkppwLvycxj0uceY/x4YH3u3N1P2pKun6xa0OANT8hjAa6izWtkfyECqtsA+ql/cXyEERRYTWWlOqPKL4YYKD/UVIkSJBSqufPVFLOQqqKknAADUxmbTaWtDBmBWWpqiHAk6TJg37l93M49Hz2itpa2SpOctVLEb5hDMlR8Ky2ND1wdBSyEHmK0uBsWjVwncK9eikeEx6TA4+s+5+bj93zhlACcVAOU+5u63E/D5wH7Rr9SGyuTJT9wmLXwJhpAO3JIazTlOst+GIUkeIEOyjgSjMkAITa9ORmYAkqV/FzfWsZ+0WdbpN0YY5bsfKGFr2ok6Ulw4sVYg4EAVOIONKilYGZagjeKfOEtmwA0ite/ZbPCOLTO1eLKAyAHdHTYxxJaqg8BHcRGxXdM1Ww9l/aW/STOPPyRj7/A/H59saiPkxH/AH+nGGuz9vWgm49pmA+6bsmjDdjKreHjnviwMrJa2X+gvokIdubbIJkyTz/ffMSwdBvmEZDTM6Ap51ttN1qWl60NOZJzp/DimwU5NCPeUNnUksAxJJxJJOJMFZqCqskyQooMvmSTmScyScSTHcSAto7Ruc1aFyO5R1m9Br8zHLmtLjAU2jtG5zVoXI7lHWb0GvZUwoXCuJJJqScyd5iAZ4kkmpJzJ3mPYm500C3sYGCF4VBzFYe7H2enJA3Rzixyoc6adkI60qd2PfoO80HfGts0q4irndUCu+gAr4QzALpPfeClb2jhABQcnZstldWQNzmGOOFajHPXOHGxNpFSJE3M/ZvQDlAPdan7QD8QxGoC+ThMcb7rfMU81iyfIDrdbI9xBGIIIxBBxBGUANzCV1qSbr6gwd1MR3XkRoJiGWSyiqnFlGnxL6jXtzJRwQCDUHIiAdgWtplnls5q92jHeykqThvKkxY68kSw6BxYdU9YcN474INJU3tIcWHEURkSPFaoqMQYkMorDW6ZemGd/wCaA/lX6jzBhnCZv+BB1SWGNetKIZq8SyN84JXb9nP7aWDuLAH5GJNIGK9C3s32npaTBI1gCIVm0n5oHxAn7oIr3QZAEyasy+FZW5hUUYHFsdDwWCuXAQO3NW6GJOQBFYcGsrM9pDQ2K/uIXcyYFBZiAAKknAAbzACSzPIZwRLBqqHNiMnceIXTM40A9lyjOIZwQgNUQ5k6O437l0zOOTCB6ty6fxUHq6btu3ksv7QbDKkzpQJGboMxT303HeNeyALPaQ4rhlXDIjePUaRtiYx+3NjEFp0pTyVasgzO+Yg6u9dRXSKyCLruGz673XsXX8ceuzfpr1psrgig0J+VTQ9kXQPKmCYAVIvAaZEfp4jztlzK8CMxujOWlhuuWkkP87V3FFu+zbQ0wIzBrgRxrF8VzvdG9vBQT50+cMwS5JMVXSsSAb8zEfvH/wBUepVQAHmADADlHwH4ors3QHDD5YekWwoeYTOaA4heh2/eTP7xv1geyElSSSSWapJqTiaEn7tIsnPRWIzAw7TgPEiOJC0vKMgRTsoIck3ZOqDRiFdEJwJJoBmd0QkAEk0AzO6G+ydlEkTJgpTFEOnxv8W4e725cxk1OClaWgYNqpsmx3IEzospDJLYYGms3UE6U6OeJwhxZLWHBIBBBoynpI24+dciMRBELtoSzfBk05YDXold0zhXLUHLCsM92Yw0WdkWvldjr+9nRXtMAnAVxZCKdhqPnVvlBUAWMI6HPE0cNg4cdamRGlMKUphFyz7huzCBuY0AYcdAw1+cKCg9lYGI7nvfub+yzfVzF6k6YOwMb4/PDmM77L2pWm2hVKsKynqpBxZClMP4Ne+NA7UBgswXeIBD65weYBQ9iFC6jINUDcCAcOFaxI9QUmU3oKfykg/mESCFN+MrF20c15PWtLS/5WmGaf8ACSIaPLBzAPaAYAt0o/2k60oqry3Al1WUPyzIYwjM+S1eKoWxmL3E/QCWjY8lme9KlkhtUXUA7oDSwywguhpboeawVylVY0qo5rLh+hBhpPm3C5+AHvBI9VEXWeXdVV3AD5QLgJRHiHtbJJimeyuuqCse2EYc4hHHSU6cVrmp0PqCIMW0ocQy/iEV2yyXqMpuzF6JOI4qw1U7u8YiK5DJMBvIAwwdCASp9QcwdRDAkUKm5tm4X2ggZjGPr+Hb2BymJwl6Dr8T8PDWObZbSCJcsBphFceigyvvw3DNjgNSB59vZGElaM7Uuk5KDrM17Bm3zMGWOxCWDiWYmrMekx3nypkBgIAM0CLmhgDnYZDXae67kDI9mpKjFSWzLBmUk5nokUFT0RQQNtbYiqhaWzrMwVasWBLMAAb1ajGvdD+Fe17WFmSVJFSzPQkKOYuFScheZfkYdzyGxNELAvtLacTUnbFSh12ShH2rKRgQ4lkg8aBfnrFD7KW8CJwYgEYSycyNFb4RDOXOkjFpkpnObFk+QxwHCLv7TlD9rLoM+ev6wRaHZyCJaZoHHvckVn2VS8C7CjH9i3bvwzjiw2O/LVy5F4VpyLnAk011Wh74OtO00+jMEmIZkwEKA4JvzTQZGuF8fKHMmUFUKMlAA7AKDwEI15JpHIK1t5GkuBknXTHLORyWefZSkUMw0qP2L6Gu/hETZ8sOazJmKjFUu4gkZFG0pGjYxTINXc8Qo/lFfNjDlzqCnILO14h2OGu0bEksiSZcwLMa9jelu7GlRjdZTzQ40NMRliCIfJaFOTKe8RLRZ1dSrCoOf9Nx46QDLQBhLmhWPuOVHPA0OGDgZjXMagKXOzKJFnaCQCDmPkYcRxFMC5081upi2p0Ubz6DWPCUkoWY0AxZjmTx3k5ADgBFM9lkAuKBMLy7tAVGpyFBnpjnxZZRmlZszADGWnV+NtC5H4chjUwJrGa4MF29/n3J07oBWpoeJNiMxzNcMlQAEVmU3RiDNukXmxyyUYYmsEtsqURQoDxOJ7anGvGC4qtVoEtGc5IpY9iivpHXQBVKba0e4Bp3Aeys9k1FZtcC0wqjAXQ6ygF01DXzTiSMMnk60IucwZjAld/zhdsHZpNnlLMHNVQbpzZzzmZuF5moO88G30VVBuqo7ABAZMKniSz8h5U2U6If6arTUuknBhkaUIBzpTNRHsWqb0yuir4ua+Sj8USHCzvikaIbbOxxOAKm5NSpR6VpXNWGqGmK9hwIBhHZ7QSWV1uTEwdM6biDqpzB9QRGuhXtrY3LAOhCTkrcY5EHNH3ofDMYwCIqE7HBwuP4HT66YjMFBbkJaXuLUPZUN5oB3wZA0ieJgZWW66m66Nmp9QRiGGBEdIxU3WxB6Lf5Tx469scIxXPDouHEd97FfC7bClQJiG7NBVFNKg32AusNVxvcCMNYYwDbedNkp8TTD2S1oP8AE6xz8F3hzFoDvO8ASRxVkiwKqlTzr3SLZsd5pr2ZYUyj2VMKkIxrXosdeDfF5wRrAu0Z4C3Lt92rdStK0xLE+6q5ltO2gjjDRK5hdauums9z3SF1arWVKoi35r9BBhWmbMfdQat3YkgQ42V7OJLBaaFmznoXdlGmSoD0UGg7zUmJ7ObGElL7m/OmKpdznlgi7lFcB2nMw4gATUp3vFnNnZnedd2zricgBxs+X+7T8K/pAe17PLEul1ReIXBRkxodNFJPdB9otAQbycABmTuEcWezmt98XPyUbl9TrBIGCm17gQ4lCWlLNMQoyoVYUIu/oKjtEZ4zuRfk3Yup+zmEGrfA+H2g3+8Mc6iNpFFtsSTUKOKq2foQcwQcQRlALTiE7bVsXXzG/DaKf3kRmGta7/A/pHlgH1YOrVY9rEn1pEYPJmCTNNa15OZpMA0OgmAZjUYjUD11uG8MVPSA/MPUaxwM1Qey75dag5HHvfQq+KrTZlmKVYYHdgQRkQdCDiDFitUVGIMVWy0cnLdz7is34QTTwhjEVUmXrwu4oDZ8lpn1k1r91mVMABzGK8ofjNDwGgxgtl5Mlh0DiyjT4l9R39vths/JyUQ5qoB+9SrHvap74veYFBJIAAqScAANTCtEBWtbS9aGMMANmXeq8acoUsSAoFSxOAGda7omytlm1ETZoIkAgy5bChmEYiZMHV1VD2nQCjYmyfpEwu4Is6FWSW2TsedfYaLkQh1NToI2MAefcndHh6D1f+fvXTfhIkSAyeVy+z1PX4D4fPszeVlAldbPxUt1mNOwc0eAiQSBEghBxkyvYkSJHIJbtPYSTmV6tLmKKX5ZAYqfdaoIYVxoRgcqVNV7+ysyhAtLEHR5ctvyhY0USFLQVZtu9oinEA9Qsp/ZNpRrvKyWr0SyOt7gSHPO7sYrXYVs5W+RZxzAg+smEAXizG7cGJomo6MaybJDCjCoig2Bd7/jY+BJELc2qzfEDNond+iOiS/7Pzf2lpAqf2UtVp3uWghNjS5KNdLO80qhdyGe6TS6CAAFAJNAIZrZCMnbvCn0iqdY2JWrg0NehwI38Y4tQbamcQBsEdAjoqtFoCCpxJwAGZO4RV9COrt/LRR4Y+MWSrGqmoqTlUksfmTWHqs8NGJXNns5rffFz8lG4ep1giJEgpSZUiRIkcghto7PSfLMuYKg7sCCMQynMMDiCIT/AOzM0ZWpj9+Uh/LdjQxIUtBqqttnNF0YbQD1BWTnbFtMoFg8lxXEFHUD4hRm78OMU7Q2Va3l3RKkuGKVuTj0QwY9OWMCBTM56xsoF+gAdFnXgrGg7BkIUsyBV2eIEhzmiRvHQhIl2Na2rVpEocL80+NwecXWX2ZDENNmtNUEHkyEVKjK8AKtQ6E0whv9COjsfvBW9I4nI4B5ynDVP0MGNUotD/iBwrzgn3XWzsQzdd2PcDdHgoguF9jsjXFAegAA5q0yHEmLjYAekzsNxag7wKVHbBGCm8C8arknlcB9nqevwHw+fZmWBEApHsFTJlSJEiQU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9462" name="Picture 8" descr="http://upload.wikimedia.org/wikipedia/commons/6/60/ZeolithA-Struktur-alphaC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352800"/>
            <a:ext cx="2381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304800" y="22098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Also known as </a:t>
            </a:r>
            <a:r>
              <a:rPr lang="el-GR" b="1"/>
              <a:t>β</a:t>
            </a:r>
            <a:r>
              <a:rPr lang="en-US"/>
              <a:t> cage</a:t>
            </a:r>
          </a:p>
          <a:p>
            <a:r>
              <a:rPr lang="en-US"/>
              <a:t> 8 hexagons and 6 squares</a:t>
            </a:r>
            <a:endParaRPr lang="en-IN"/>
          </a:p>
        </p:txBody>
      </p:sp>
      <p:pic>
        <p:nvPicPr>
          <p:cNvPr id="19464" name="Picture 11" descr="zeol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429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waterFiltBG3.gif"/>
          <p:cNvPicPr>
            <a:picLocks noChangeAspect="1"/>
          </p:cNvPicPr>
          <p:nvPr/>
        </p:nvPicPr>
        <p:blipFill>
          <a:blip r:embed="rId6"/>
          <a:srcRect b="10770"/>
          <a:stretch>
            <a:fillRect/>
          </a:stretch>
        </p:blipFill>
        <p:spPr bwMode="auto">
          <a:xfrm>
            <a:off x="4572000" y="228600"/>
            <a:ext cx="42545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3352800"/>
            <a:ext cx="2133600" cy="1662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Lowenstein’s Rule:</a:t>
            </a:r>
          </a:p>
          <a:p>
            <a:pPr>
              <a:defRPr/>
            </a:pPr>
            <a:r>
              <a:rPr lang="en-US" sz="1400" dirty="0"/>
              <a:t>The AlO</a:t>
            </a:r>
            <a:r>
              <a:rPr lang="en-US" sz="1400" baseline="-25000" dirty="0"/>
              <a:t>4</a:t>
            </a:r>
            <a:r>
              <a:rPr lang="en-US" sz="1400" baseline="30000" dirty="0"/>
              <a:t>-</a:t>
            </a:r>
            <a:r>
              <a:rPr lang="en-US" sz="1400" dirty="0"/>
              <a:t> </a:t>
            </a:r>
            <a:r>
              <a:rPr lang="en-US" sz="1400" dirty="0" err="1"/>
              <a:t>tetrahedra</a:t>
            </a:r>
            <a:r>
              <a:rPr lang="en-US" sz="1400" dirty="0"/>
              <a:t> are always interspersed with SiO</a:t>
            </a:r>
            <a:r>
              <a:rPr lang="en-US" sz="1400" baseline="-25000" dirty="0"/>
              <a:t>4 </a:t>
            </a:r>
            <a:r>
              <a:rPr lang="en-US" sz="1400" dirty="0" err="1"/>
              <a:t>tetrahedra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Or</a:t>
            </a:r>
          </a:p>
          <a:p>
            <a:pPr>
              <a:defRPr/>
            </a:pPr>
            <a:r>
              <a:rPr lang="en-US" sz="1400" dirty="0"/>
              <a:t>Al-O-Al units does not occur  in </a:t>
            </a:r>
            <a:r>
              <a:rPr lang="en-US" sz="1400" dirty="0" err="1"/>
              <a:t>zeolites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7007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F5"/>
          <p:cNvPicPr>
            <a:picLocks noChangeAspect="1" noChangeArrowheads="1"/>
          </p:cNvPicPr>
          <p:nvPr/>
        </p:nvPicPr>
        <p:blipFill>
          <a:blip r:embed="rId3"/>
          <a:srcRect r="14063"/>
          <a:stretch>
            <a:fillRect/>
          </a:stretch>
        </p:blipFill>
        <p:spPr bwMode="auto">
          <a:xfrm>
            <a:off x="152400" y="304800"/>
            <a:ext cx="1752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8"/>
          <p:cNvGraphicFramePr>
            <a:graphicFrameLocks noChangeAspect="1"/>
          </p:cNvGraphicFramePr>
          <p:nvPr/>
        </p:nvGraphicFramePr>
        <p:xfrm>
          <a:off x="6858000" y="381000"/>
          <a:ext cx="22860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S ChemDraw Drawing" r:id="rId4" imgW="2070720" imgH="1238760" progId="ChemDraw.Document.6.0">
                  <p:embed/>
                </p:oleObj>
              </mc:Choice>
              <mc:Fallback>
                <p:oleObj name="CS ChemDraw Drawing" r:id="rId4" imgW="2070720" imgH="12387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81000"/>
                        <a:ext cx="228600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12" descr="http://www.intechopen.com/source/html/38722/media/image8_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200400"/>
            <a:ext cx="5597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160px-Faujasite_structu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200400"/>
            <a:ext cx="2382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914400" y="58674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Sodalite			        Linde A		       Faujasite</a:t>
            </a:r>
          </a:p>
          <a:p>
            <a:r>
              <a:rPr lang="en-US"/>
              <a:t> not considered a zeolite    (Molecular Sieves 4A)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57200" y="1905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β</a:t>
            </a:r>
            <a:r>
              <a:rPr lang="en-US"/>
              <a:t> cages – directly linked through square faces = </a:t>
            </a:r>
            <a:r>
              <a:rPr lang="en-US" b="1">
                <a:solidFill>
                  <a:srgbClr val="FF0000"/>
                </a:solidFill>
              </a:rPr>
              <a:t>Sodalite</a:t>
            </a:r>
          </a:p>
          <a:p>
            <a:r>
              <a:rPr lang="el-GR"/>
              <a:t>β</a:t>
            </a:r>
            <a:r>
              <a:rPr lang="en-US"/>
              <a:t> cages –  linked through square faces but with a D4R spacer = </a:t>
            </a:r>
            <a:r>
              <a:rPr lang="en-US" b="1">
                <a:solidFill>
                  <a:srgbClr val="0070C0"/>
                </a:solidFill>
              </a:rPr>
              <a:t>Linde A</a:t>
            </a:r>
          </a:p>
          <a:p>
            <a:r>
              <a:rPr lang="el-GR"/>
              <a:t>β</a:t>
            </a:r>
            <a:r>
              <a:rPr lang="en-US"/>
              <a:t> cages –  linked through hexagonal faces but with a D6R spacer = </a:t>
            </a:r>
            <a:r>
              <a:rPr lang="en-US" b="1">
                <a:solidFill>
                  <a:srgbClr val="00B050"/>
                </a:solidFill>
              </a:rPr>
              <a:t>Faujasite</a:t>
            </a:r>
          </a:p>
          <a:p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2438400" y="609600"/>
            <a:ext cx="37338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STRUCTURE  OF  ZEOLITES</a:t>
            </a:r>
          </a:p>
        </p:txBody>
      </p:sp>
      <p:pic>
        <p:nvPicPr>
          <p:cNvPr id="10249" name="Picture 10" descr="Sodalitest.jpg"/>
          <p:cNvPicPr>
            <a:picLocks noChangeAspect="1" noChangeArrowheads="1"/>
          </p:cNvPicPr>
          <p:nvPr/>
        </p:nvPicPr>
        <p:blipFill>
          <a:blip r:embed="rId8"/>
          <a:srcRect r="50400"/>
          <a:stretch>
            <a:fillRect/>
          </a:stretch>
        </p:blipFill>
        <p:spPr bwMode="auto">
          <a:xfrm>
            <a:off x="0" y="5791200"/>
            <a:ext cx="914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2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143000" y="685800"/>
            <a:ext cx="5943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ZSM-5: </a:t>
            </a:r>
            <a:r>
              <a:rPr lang="en-US" sz="2400">
                <a:solidFill>
                  <a:srgbClr val="FF0000"/>
                </a:solidFill>
              </a:rPr>
              <a:t> Zeolite Socony Mobil–5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r>
              <a:rPr lang="en-US"/>
              <a:t> is a  zeolite belonging to the pentasil family of zeolites. Its chemical formula is </a:t>
            </a:r>
            <a:r>
              <a:rPr lang="en-US">
                <a:solidFill>
                  <a:srgbClr val="0070C0"/>
                </a:solidFill>
              </a:rPr>
              <a:t>Na</a:t>
            </a:r>
            <a:r>
              <a:rPr lang="en-US" baseline="-25000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Al</a:t>
            </a:r>
            <a:r>
              <a:rPr lang="en-US" baseline="-25000">
                <a:solidFill>
                  <a:srgbClr val="0070C0"/>
                </a:solidFill>
              </a:rPr>
              <a:t>3</a:t>
            </a:r>
            <a:r>
              <a:rPr lang="en-US">
                <a:solidFill>
                  <a:srgbClr val="0070C0"/>
                </a:solidFill>
              </a:rPr>
              <a:t>Si</a:t>
            </a:r>
            <a:r>
              <a:rPr lang="en-US" baseline="-25000">
                <a:solidFill>
                  <a:srgbClr val="0070C0"/>
                </a:solidFill>
              </a:rPr>
              <a:t>93</a:t>
            </a:r>
            <a:r>
              <a:rPr lang="en-US">
                <a:solidFill>
                  <a:srgbClr val="0070C0"/>
                </a:solidFill>
              </a:rPr>
              <a:t>O</a:t>
            </a:r>
            <a:r>
              <a:rPr lang="en-US" baseline="-25000">
                <a:solidFill>
                  <a:srgbClr val="0070C0"/>
                </a:solidFill>
              </a:rPr>
              <a:t>192</a:t>
            </a:r>
            <a:r>
              <a:rPr lang="en-US">
                <a:solidFill>
                  <a:srgbClr val="0070C0"/>
                </a:solidFill>
              </a:rPr>
              <a:t>·16H</a:t>
            </a:r>
            <a:r>
              <a:rPr lang="en-US" baseline="-25000">
                <a:solidFill>
                  <a:srgbClr val="0070C0"/>
                </a:solidFill>
              </a:rPr>
              <a:t>2</a:t>
            </a:r>
            <a:r>
              <a:rPr lang="en-US">
                <a:solidFill>
                  <a:srgbClr val="0070C0"/>
                </a:solidFill>
              </a:rPr>
              <a:t>O.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Patented by Mobil Oil Company in 1975, it is widely used in the petroleum industry as a heterogeneous</a:t>
            </a:r>
          </a:p>
          <a:p>
            <a:r>
              <a:rPr lang="en-US"/>
              <a:t>catalyst   for hydrocarbon isomerization reactions. </a:t>
            </a:r>
          </a:p>
          <a:p>
            <a:r>
              <a:rPr lang="en-US"/>
              <a:t>ZSM-5 has a </a:t>
            </a:r>
            <a:r>
              <a:rPr lang="en-US">
                <a:solidFill>
                  <a:srgbClr val="7030A0"/>
                </a:solidFill>
              </a:rPr>
              <a:t>high silicon to aluminum ratio</a:t>
            </a:r>
            <a:r>
              <a:rPr lang="en-US"/>
              <a:t>. </a:t>
            </a:r>
          </a:p>
        </p:txBody>
      </p:sp>
      <p:sp>
        <p:nvSpPr>
          <p:cNvPr id="21507" name="AutoShape 2" descr="data:image/jpeg;base64,/9j/4AAQSkZJRgABAQAAAQABAAD/2wCEAAkGBhQSERQUEhQVFRUUFBgVFxcXFxkXFxQYFhccFxQXFBUXHCYgFxojGRQUHy8jIycpLCwsFSAxNTIqNSYtLCkBCQoKDAwMFgwMFCsYFBgzNSktNSk1LDM2KS41LCkpKiw1KSs1KSk1LyopKSkpNjY1KSk1KSkuKSkpKSkpKSkpKf/AABEIAJ8BGAMBIgACEQEDEQH/xAAcAAACAwEBAQEAAAAAAAAAAAAABAEDBQYCBwj/xABLEAACAQIDAgYMCgkEAwEBAAABAgMAEQQSIQUxEyJBUWGUBxQXMjNjcXKBkbPRBiM0QlJUgqG01BUkNWJzdJKxsghTk6JDg8Hhlf/EABkBAQACAwAAAAAAAAAAAAAAAAABAwIEBf/EAB8RAQABAwUBAQAAAAAAAAAAAAABAxFSAhMUMTMEUf/aAAwDAQACEQMRAD8A+oYjE4mTFPDA8MaxwxSEyQvKWMrzLYZZowoAgHPfNVnaGO+s4Xqkv5yjAftHE/ymE9rjK3a1qVLROiJmEzLC7Qx31nC9Ul/OUdoY76zheqS/nK3CaR/TKHwYaTpjUsv9Xen0GrNmniXkj2hjvrOF6pL+co7Qx31nC9Ul/OVoHHSf7D/1R/2zV5bbCL4RXjA3s6kKOclhcAdJsKbNPEvJHtDHfWcL1SX85R2hjvrOF6pL+craSQEAg3BFwRqCDuIr3TZp4l5YXaGO+s4Xqkv5yjtDHfWcL1SX85W7S20cVwcbNa5FgBe12YhVF+S7EC9NmniXljzYfGIpZsVhFUC5JwsgAHOScZYUsMVieTFYY9K4HEMD5GXFEH0VtYfZQuHkPCSfSO5Tv+KUkhBfdy85NP2ps08S8uWOKxPLi8Mo52wOIUDys2KAHppqPDY1gGXFYQg7iMLKQfIRjNa3yKQxGyxcvF8XJzjvXPNKo0YdO/mNNmniXJdoY76zheqS/nKO0Md9ZwvVJfzlauAxXCRq9rZhci97HlFxvsbj0VZPiVQFnYKotcsQAL6DU9NNmniXljdoY76zheqS/nKO0Md9ZwvVJfzlPjat+8jlbpyZR63tz0dvvywSW6DGfuDU2aeJeSHaGO+s4Xqkv5yjtDHfWcL1SX85WhHtZCwVrox0AcFbnmUnQnoBvTgNNmniXlh9oY76zheqS/nKO0Md9ZwvVJfzlbtFNmniXlhdo476zheqS/nKpxK4uO3CYzBpc2GbCyC55hfGanoFa20pW4iIcrSNlzWvlAUsxAOl7LYX01r3hdnJGbqOMd7HV28rHX0bqbNPEvLn+2cV9Zg//n4n8zUricTexxmEXmz4OZL35s+LF/RXUVDRggg6g8m+/ops08S7E7Rx31nC9Ul/OUdoY76zheqS/nKvmwva+VouLHmVXj+bZjlBjG6MgsNBoQPTWqKbNPEvLD7Qx31nC9Ul/OUdoY76zheqS/nK1MVtBI7Z2ALXsN7NbflUatboFVfpInvYZT5Qqf5MKbNPEvJDtDHfWcL1SX85R2hjvrOF6pL+cp87QYd9DIPJlb/Fqswu0kkJCnjDerAqw6crWNrnfups08S8sztDHfWcL1SX85R2hjvrOF6pL+crcvU02aeJeXPfBvb4xCZXZDMjSq4QMo+KmaLMFYm18oNsx376K5jsffKsT5+K/GPRXNr6I0a7Qzjp1eA/aOJ/lMJ7XGVu1hYD9o4n+UwntcZW2rfdXSo+elhPbMxSiacxOQUjjSQp9IyO4QvzqOBbTcbm+4VqBax8Rgc+JZlbJIkMeVrXFi0t1dbjMlwDa43aEHWmRjZV0kiJ/ejIYH7Jsw++195q1B+1GWkxtMW8HLfm4M393315OOkbvIX8rkIB/c+oGgpdFhnjCnKJiylNy5lUyZ0HIbKwNt+h3jXUFYzYMiaB5GzvmcXtZUHBtcIutgSASSSTYeQbQoCs7b8IeBlO5mjB5DrIo0PIemtGkdsn4r7cftVoK0xMkVxIpkUbpEFyR+/HvDebcHfpewsG2oeWRV6HOQ+p7GnaLUCR23DySKx5kOc+pLm3TVcmIll4satGpNjI4swHi0336WsBvsbWrStUUGfsGIJAqqLKpdQOYLIwA136AVVs+ESuZmOZld0QbxEEJQ5RyMbG53623aUxsfwX25PatSGz8G6qZISAWeTMjXyORK2txqjcmYA9KmwsG5ai1IjaDjv4ZAf3crg+Qg/3ANSdqDkjlP8A6yP72oGpoFdSrqGUixVgCGB5CDoRSOzmyySxZswTIy3NyqvfiEk3NijEX5GFD4iZ9I0EYPz5CCRv3RKdTpysu/ltaq9nYMRzygEkmOJmZtWYl5dSfUABoAABQa1FFFBk7bwxd8PlbKyyOyta4B4FxxluMy2JuLjyg6i1NqFRaWN0POoMiHyFRmHpANe8d4WDz29k9OigS/TcH+9EOguoPpBNxUNtuP5hMn8MF79GZRlv5TT9qKDB2vG8yDOuSMSRMEJu7lZkKlyDZVBF8upOlyLEHT2ljRDDJIbWjjdzc2HEUsbn0V42x4L7cftVo22P1af+DJ/gaCdn4AJdr5pHtnkI4z23eRRc2UaC/pLmWs1MPJDpFZ4xoEJysg5ka1iOZWt53JVo2kfnRSrz8UMB6VJv6KB21L4vBLILMNxupGjKeQqw1B8lVHafNHK3NxLfexFVOJpTY/Epy2IaVucAjixjpBY6/N30F2ycUXiDEhjdlJFtSjlL6cvFPpp2s/YUIWFVUAKrSAAbgBIwArQoPm/Y++VYnz8V+MeijsffKsT5+K/GPRXL+r0WR06GSYrjMWV0btTBqp5i8+LUG3LYsDborUGxVQAw/FuB31r5/wCMLjhLnU3IOpsResnEqTi8XlBYrhMG4A1LZJ8U+VRznLYdJrpYZgyhlIKsAQQbgg6gg8oIrfo+elhLLwWLPbDLKvBu0aKovdZMjSFjG2mbRwbWBHNy1sUhtpfiWbljHCL5Y+N94BHpNPCrUJooqDQZe08aqywjViCzFVUswBR1BIUGwLaAmwuKt7clbvISBzyOEHqUM33CjZK3V3+c8jk/ZYoo9AUVoUCHacrd/KR0RqE9bMWb0gigbFi3smcnlkJkPoz3A9FqfqL0CGylyGSPXLG/FvyKyhgo6ASQOgW5K0KQ2c2d5nGoL5FPQgCtb7een6CDSG0VztHF81mJcX3og3dILFAegmtCs/HnJJC53XaMn+IBl8l3RB6aCttnmLjYcAC+sW5G5ylvBtryCx5RrcTsHE5oyCCrq75kbRkzOzC45iDcEaHnrSrPxcVp4XFgSTGx5WUqWA9DqCN9rtbeaDRooooC9Y42ioxEmUO/EjXiKWGZWlzDN3txmFxe4vTu1JWWGRk74I2W4uM1uLccutqtwuFEaKi7lAA5d3Pzn30CvDTt3sax673bMfLkTQ/1Cp/Rzt4SZzfkS0ajnAy8a3lY0/RQZsmwYStsgBI7/fILbiJDdgRpY35KY2ZOXiUt31rNzZlOVrdGYGrcROEUsxsqgkk8gG+qNkxkQpmBDG7kHepclyp8ha3ooHKg1NQaDMfDLNM4kUMsYChWFxmYZmYjceKVA5rNz0ttLDSRwyLHeWNo2ULe8kd1IGUnwi7tDxhzncHIHy4iRD88LIvMbAIwHSMqk+eKftQecPiFdQykEHUEVZWdglCzzKNxEctuYvnRtOngr+UmtGgK8vIACSQABck6AAbyTzV6rP2mmZokPetICekIpcA84JUeqg9bGPxQOurORcEaGRiDY9BFPVAFTQfN+x98qxPn4r8Y9FHY++VYnz8V+MeiuX9Xosjp1eA/aOJ/lMJ7XGU3NgmjJeDlJLRE2RyTclD/AONzqeYk6i5zBTAftHE/ymE9rjK3a36PnpYT2xcZtNZkMKeEfiNGdHRTYSMy8gCk8bcSVsda2RSUQ/WJP4UX+c1PVagVBqaKDIwm0EhzxyuqFWZlzG2dHYsCpNgdSwIF7W6Rdj9K38HHI/TlyL5LyWqcaPjYPPb2T06KBH49v9uIdF5G9fFVSPtClNo7OtHdpJHOaMavlGsig8WPKNxI9NbNqS2x4L7cftVoHI4woAUAACwA0AA3ACvVRU0BXiaIMpVgGB0IIuCOkV7ooMLZ0skUYPGlizOLatJGBIwFj/5FAA074W3tuF4xizzRcEQyJeR2GqglcqJ53GZrbwE1AzCmNj+C+3J7VqNjj4r7cntWoHqKKKBfaGH4SN0BsWRgDzEjQ+g60rFt2IqMzKr7mjvmdW+cuQcY2N9w3a7q0bUlEP1iT+FF/nNQR+kXbwcLnmL2jHQdeNb0X6KOBmbvpFQcyLmYfbk0P9Ap+igx59nKJYLl3PCN37sw0jYji3y6EAjTQ61sCkcb4WDz29k1OigmiiigzdvQBouUEOmVgbMpLhSUbepsxHpqFxzw8WfVeSYWCnolHzG6e9P7u6rtseC+3H7VajbXyeb+FJ/gaCvZsvCPJKO8bKiHkdUzEuOcFnYA7iFBG+tKoAqaArP2pcZJAL8G+Zra8Qgo5AG+wa/o9FaFFqCqDEK6hkYMrC4ZSCCOcEaEVbSWx/Bfbk9q1O0HzfsffKsT5+K/GPRR2PvlWJ8/FfjHorl/V6LI6dXgP2jif5TCe1xla+JxKIpZ2VFG8sQoHlJ0rlNs7ZGEl2hiCAeB2fh3AOgLCTGZQfK1h6a+I9jrsg4kbXheeVpRiJBE+c5rcKcqlAe8szDvbaabq36PnpYT2/Q0eOJmdo45HBjjUNbKt1aQnjPa+jrqLg3pgx4htc0cemgCmQ35MzEqLc4AvzMK0AKKtQz12laFnZeMt1KA73By5VJtoWIsTbRhe2thYsQNc8bE70KlQOYK4JNh+8pJ6N1KTEWkJ73tpL+tB/mRW2KDHxWMYPEXidQrMSQOEUAxso7y53nmrTw2LSQXRlYfukG3QbbjVpr839mb4bT/AKVaOGVo1wuVVKEoxfKGclhqdWtbdpuoP0jektseC+3H7Vax+x38Imx2zsPiH79kKvyXdCVY+krew562NseC+3H7VaBypqKmgKKK+f8AZr+FcmC2d8QxSSeQRBhoUXKWcqeQ2W1+TNQdVgdoRxxgO6hi8tlvxmtI18qDjN6BVez8VJwdkha+ZyDIeDU5nZlPK1rH6N+ivkn+nv4WSPNPhJWLgoZ0ZtWzBgJAWOpBz5teUHnr7oKDNxDTopkJQ5dTGqnVd7WYm5YDdoAbWtrcW4vFGyCOxaQ2UnVQLZi1geMLDnGpGtOO9gSdAKxtmixwoOh7VYa89oTby6H1dFAzbEJ9CYf8b9HOrE/YFLrtIJM7Sq0SmOMZnHFurSFryC6gDMupI31siq55Qqsx0CgknmAFzQeo5QwBUgg6gg3B8hFe71+UcN2UsUm0jjA7BWlzNCDaMx38GVFgTlNsxF761+q4nBAINwRceQ7qBTHeFg89vZNTopLHeFg89vZNTooJoooNAltjwX24/arS22toIYpY1OeRo3UIgLtcqQLhb5RcjVrDWvj/APqB+GkyzxYOGRkQRiWTKSpdnJCKxHzQq3tyltdwrtewp8JGxmzRwmrwSGInQZgAHViBy2YC/Lag7EYmZu8iyj6UjW9IRLk8uhI3b68mWSN04Rg6yHLcKVyNa66XPFNiNdQSNbbtKkdraovPwseXy5wf7BqDxNPI8pSMhAgBdyM1y2qIovzC7HmIA1N19cLMvfRrIOeM5T/xubD0ManBH4yfn4Qerg1t91PUGRsvaKKoSQmNyzkLIMhOaRiLE6MbEbid9a165bsl/CE4LZmImSxfKES4BAaQhQSp0Nrk26K+Odg/4bzrtBcNJKzxYgMMrEkI4BZSgPe7iLDTXoFB9F7H3yrE+fivxj0Udj75VifPxP4x6K5f1eiyOjHw32c08e1Y0BLHZ2GIA1JKS4t7AAak5bWr8+/ADZ7TbTwaKLntiNj0KjB2P9Kmv1Lgf2jif5TCe1xlVYHsf4CGZ548NGsjkljrbXeAt8oB5gLVv0fPSwntpttmO5VTwjDesfHIuSBmy6LuPfEbjzVDTzP3iLH0yG5HMeDTf5Cwow8YWeQKAAIYrACwHGm3AU/arUFE2aoi4MksCDmJPGYsbsxIAsxJvpax3WsKpieeMWYLMAAMwOR25yyEZebc2pO4VpVFqBAbajvZ7xHxqlBy7nPFY6XsCTX5g7MGz2i2visw0kYSqedXUag+UEeiv1Bj1BkgBGhd/ZNWZtjsf4DFMjz4aNmTvTqug1ykKQCtyTY6a0GT2GNntDsfDBhYvnlt0O5K/wDWx9NdXtjwX24/arTccYUAKAAAAANAANwA5BSm2PBfbj9qtA5U1FTQFfJf9RWzWfAQygEiKezfuiRCAT9oKPTX1qlto7PjnjaKVFeNxlZWFwwNB+eP9PmBJ2hLMdI4cO2ZjYKDIQFBJ3aBz9k19/XbSN4INL0oOJyjwhsh1FtCbVlfBL4H4TDRfEwIvxjm5GY3V2VTdr6gAC9bOx/B/bk9q1BRLBLMuVwsSN3wDZ3ZeVLgBVvuJGbQ6W30zj8FnClTldGzIxFwDYggjS4Kkg6jfTdqKDP7clQceLNpviYN/wBXyn++/fVGLxkU8ckGcK8kbrke6PZgUvkaxK3O8aab616zjh1eeRXUMOCi0YAjv5uQ0H44XZkhm4DIeFz8Fk5c98uXy5tK/aWDgyIqXvkVV/pAH/ysTD/APApiu2lwyCe98+psT84Am2bproaBHHeFg89vZNTopLHeFg89vZNTooJqDU0UH5u/1DbOZdpJIQcsuHXKbaXQlWF+Ui6n7QrtuwFGMPsyWWZljWXEMVLkKCqIq3BbpV/VXd/DP4OYfFwBcREsgWRCt9CpZ1VsrDUXBsasn2HBh8LKsESRhYJAuUagZToDvtQOHahYfFxSP0kcGvrksfuoiwkjurylQE1VFuRmOmZnIF7C4AsLXJ1NrP0WoEsRhGD8JEVDEBWVr5XAPF1HesLnWx0NraC3kbRddJIWH7yfGLu6ON/1rQotQfPOy+y4rY2I4Fg5jZHYLqwCOMwZd6kC+hHJXxjsMbPaXbGGy7oy0jHmVUI15tWA9NfpPC7NjmhtJGrjNKNRc2MjAgHePRVXwd+BmDwJc4WBYjJ3xBJJA1ABYmwvyDSg5PsffKsT5+J/GPRR2PvlWJ8/FfjHorl/V6LI6dRhpQuPxTMbBcHhSTzAS4wk+qnF2wVs00ZjRrWckELfcJbeDO7nGtr3rJxQ/W8UOfD4EHpBxWJBB9FdOVvoa36PnpYT2Uh+USfwov8AOanqx2wnaz8Ing2yIyf7YzHK0Z5FzSG69IItYhtcVahNFFQaBLGn42Dz29k1OZgN9ZfAtPIWzlEicquUDM7WKuSzA2XjWGUX0JvqALhsOL5y8IbDWQmTdu0ckX6bUAdsxm/BkykckQz68xZeKp84iqcWZpVyrEEGZTeR7E5SG0VA3KtteetULQaBfAYvhFJIysrFWXflYb7HlB0IPKCKZpDB+Fnt9JL+Xgx/8y+un6ApbHYzg1GhZmYKqjezHkvyaAknkANMGksSLzxX3BZGHnDKo/6u/qoKNl4nJaKUZJCzkfRkuxf4tvnWB3aHQ6W1q/Y5+K+3J7VqvxGFWRcrgEf2I3EEbiOca0jgUMLCFiWVszRue+JvmZHPzjqSG3kA31FyGrRRRQFIxH9Yk/hRf5zU1PKFUsxsFBJPMBqT6hWZBs15DwsjuhdVBjQhQoUlkBYDOWGZr8a2u7loNOfEKgu7KoHKxAHrNJja6t4NXk1tdVOXyh2srDpUmrIdkxKcwQZgbhjxmF9DZmuRpTYFBj4p5yUk4JbR3YrnvI10ZSFAXLfXTja9FasEyuqspBVgGUjcQRcEeg16alNjH4ocwZwOgB2CgdAAAoHaKKg0GXtmZmtFGud+LIdcqqqODqddWKkDyHcBUY/HLJh5wLhlifMjaMl0NrjmPIRoeSr8GLyznlzIPRwakDyXZj6TU7S2QkykNdWylQ6mzKGFjY7iNdxBHRQOg1NJbOxLNmV7Z42ysVBCtcBlZQSSAQd1zYgi5tTtAVF6mk9pYkooyWzuwRLgkZm5WA1sACTqN28UHnY/gvtye1anqXwWE4NAuYtYk3NgSWYsdFAA1PIKYoPm/Y++VYnz8V+MeijsffKsT5+K/GPRXL+r0WR06QYbhMbi0JIzYPCi43qeFxlmF+UGxHkrVwe0SSI5QEltu+bJbe0RO8dHfLy8hKOA/aOJ/lMJ7XGVrYvCLIuV1BF79II3FSNQRzjWt+j56WE9l9tH9Xm/huB5Spy26b2p4VjjDO0nAu4aOPJJcjjvdmyKxGmjR3J5dBbeTsirUCoNTUGgS2N4LySSA9HxjU7esrERSRyjgnUCZjcMhfKwQkstnW1woBGuuumt7v0Xm8JJI/Rmyr/TGBy896C/EbQjj791XmBIuehV3k9ApXEbZst1ikYXUXI4McZgv/ksd7DkpzDYGOO+RFW9rkAAtbdmO8+mqNseC+3F7VaD3s/ClAxcgu7FmtuHIFXlsAANd9r6XtTdQKmgKS2lh2IV0sXjbMATYMLFWUnkupNjz2p2igS2ftRJgSh1UlWU6MhBsQw5NQddx5L15x5HCQXtfhDb/jfN916VwezlkjDAlHV5Mrr3w+NbTmZf3TcV72ZG7twsjAkBo0VQQos2V3NyeMxQafNGlzckhrUUUUCW2j8RLzcGxI5wBdh6r04tQ630P/56ax8Nh5VYwLLlREQqcgMgVi6quZiVOURjUobjfrqQ2b0pLtWNTlzAt9FQXcdJRLkDptXj9EIdXLyeexI/oFlA03WtTcMCooVFCqNwUAAeQCgzsTtCRiqJGyGQlQ75QFIUtmyXJOgNhz77VoYXDiNFRe9RQo5dALC5O/dS2N8LB57eyanRQTRRRQZmOcwuZbEowVZABdgc1kdQO+76xG+wW261PQYlXUMhDA7iKW2x4L7cftVqjaeH4IPPEcrKrOy/MlygmzDkb94a7r5hpQXwj9Yk/hRf5Sn+xHrFPUngMKUzFyC7tmYgWG6wAG+wAA15r05QFIY/wkB5OEI9cbAfeafpbHYThFK3KnQqwtdWGqsL6XBtv0oGaKV2biGeMFrXuwNgQOKxW4BJtu5zTVB837H3yrE+fivxj0Udj75VifPxX4x6K5f1eiyOnV4D9o4n+UwntcZW7WFgP2jif5TCe1xlbtb9Hz0sJ7Ix/KJP4UX+c1PUgjWxLg8sMdunK8ua3PbMt7bswvvF36tQKKKg0CWO8LB57eyanRSONccNAvLmdrcuUIVJ8l3UX52FPCgmkdsn4o9Dxk9AEikmnq8TQhlKsAQwIIIuCCLEEcotQer1NZgjlh0UCVBuBbLIvRmOjgc5sdOXfVq7VA76OZf/AFs3s81A9UE0k21L97HM3/rK2/5ctVNBLNo4EUfKqtmdxuILjRFPRc67xQW7GPxIPIxdh0hnZlPpBB9NTsfwX25PatTaqFAA0A0AHIKS2Q/EZeVZJARzEuWH/VgfTQP0UUUBSUXymT+FF/nNTl6Rw73xEpHIkSHzgZGI/pkU+mgfooooEccfjcP57+yenaoxuDEi2JKkEFWU2ZGG5lJuPQQQdQQQbUuJ5k0dOEH0o7Anyox09BNBoUUiNrL85JVPNwTn70Uj76h9ose8hlbmuAgPlzkEeqgnbLARfbi9qlTtr5PN/Bk/wNVx4F3YPMV4pukaXyg7gzsbGQ82gA5iRerdroTBMACSYnAA3klDYActA4KKrhmDqGUhlYAgg3BB1BBG8WqygKKKi9AnsfwX25PatTtIbEe8II3FnI6QZGII6CLEeWn6D5v2PvlWJ8/FfjHoo7H3yrE+fivxj0Vy/q9FkdOowcoG0cRcgfqmF3kD/wAuLrb7ZT6S+sVkbe+DkOKRlkjjLFcodo0dlF76Zh5eXlrl+5JB4rq8fvrYo19EaIjVNrMZh2+MjjkAu4DLqrKwDKf3T/cbjyg1SuJlT50Uo5Dm4N7cgI1Unp4o6BXHdySDxXV4/fR3JIPFdXj99W8ilkWl2X6Uf/bX/lSobFyvu4KPpZs5HkVbA/1eiuO7kkHiurx++juSQeK6vH76cil+lpdrg4I4yxz5na2Z2YFiBfKNLAKLmwAAFzz012yn0l9YrgO5JB4rq8fvo7kkHiurx++nIpZItLv+2U+kvrFHbKfSX1iuA7kkHiurx++juSQeK6vH76cilkWl3/bKfSX1ijthPpL6xXAdySDxXV4/fR3JIPFdXj99ORSyLS7/ALYT6S+sUDEJ9JfWK4DuSQeK6vH76O5JB4rq8fvpyKWRaXf9sp9JfWKTxGGQvwiSCOSwBYEEOBuEi/OAueYi+hFcZ3JIPFdXj99Hckg8V1eP305FLItLsu35F3iJ+lZMt+kq271mj9KP/tr/AMqVxvckg8V1eP30dySDxXV4/fTkUv1NnXu8kmjSRxLy5GzP5AzWVP6W36Eb6awqRRrlQqBqe+uSTqSSTcknlNcN3JIPFdXj99Hckg8V1eP305FLItLv+2U+kvrFHbKfSX1iuA7kkHiurx++juSQeK6vH76cilki0u/7ZT6S+sUdsJ9JfWK4DuSQeK6vH76O5JB4rq8fvpyKWRaXf9sJ9JfWKO2E+kvrFcB3JIPFdXj99Hckg8V1eP305FLItLv+2U+kvrFHbCfSX1iuA7kkHiurx++juSQeK6vH76cilkWl1zYbI2aCVVBJJjYhoyTqStiDGSeYkak5SasG0pBvRCeUrKtvRmAP3Vxvckg8V1eP30dySDxXV4/fTkUv1Npdl+k35I0HSZVt6bXNVmAy24eVAvLHG1lPnueM403DKNTcHk5HuSQeK6vH76O5JB4rq8fvpyKX6Wl3yTIBYMthu1GlT2yn0l9YrgO5JB4rq8fvo7kkHiurx++nIpZItKvsen9axHn4n8Y9FdB8G/gguEcsr3BTIFCBANQdLHo++itD6NenXrvp6Z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hQSERQUEhQVFRUUFBgVFxcXFxkXFxQYFhccFxQXFBUXHCYgFxojGRQUHy8jIycpLCwsFSAxNTIqNSYtLCkBCQoKDAwMFgwMFCsYFBgzNSktNSk1LDM2KS41LCkpKiw1KSs1KSk1LyopKSkpNjY1KSk1KSkuKSkpKSkpKSkpKf/AABEIAJ8BGAMBIgACEQEDEQH/xAAcAAACAwEBAQEAAAAAAAAAAAAABAEDBQYCBwj/xABLEAACAQIDAgYMCgkEAwEBAAABAgMAEQQSIQUxEyJBUWGUBxQXMjNjcXKBkbPRBiM0QlJUgqG01BUkNWJzdJKxsghTk6JDg8Hhlf/EABkBAQACAwAAAAAAAAAAAAAAAAABAwIEBf/EAB8RAQABAwUBAQAAAAAAAAAAAAABAxFSAhMUMTMEUf/aAAwDAQACEQMRAD8A+oYjE4mTFPDA8MaxwxSEyQvKWMrzLYZZowoAgHPfNVnaGO+s4Xqkv5yjAftHE/ymE9rjK3a1qVLROiJmEzLC7Qx31nC9Ul/OUdoY76zheqS/nK3CaR/TKHwYaTpjUsv9Xen0GrNmniXkj2hjvrOF6pL+co7Qx31nC9Ul/OVoHHSf7D/1R/2zV5bbCL4RXjA3s6kKOclhcAdJsKbNPEvJHtDHfWcL1SX85R2hjvrOF6pL+craSQEAg3BFwRqCDuIr3TZp4l5YXaGO+s4Xqkv5yjtDHfWcL1SX85W7S20cVwcbNa5FgBe12YhVF+S7EC9NmniXljzYfGIpZsVhFUC5JwsgAHOScZYUsMVieTFYY9K4HEMD5GXFEH0VtYfZQuHkPCSfSO5Tv+KUkhBfdy85NP2ps08S8uWOKxPLi8Mo52wOIUDys2KAHppqPDY1gGXFYQg7iMLKQfIRjNa3yKQxGyxcvF8XJzjvXPNKo0YdO/mNNmniXJdoY76zheqS/nKO0Md9ZwvVJfzlauAxXCRq9rZhci97HlFxvsbj0VZPiVQFnYKotcsQAL6DU9NNmniXljdoY76zheqS/nKO0Md9ZwvVJfzlPjat+8jlbpyZR63tz0dvvywSW6DGfuDU2aeJeSHaGO+s4Xqkv5yjtDHfWcL1SX85WhHtZCwVrox0AcFbnmUnQnoBvTgNNmniXlh9oY76zheqS/nKO0Md9ZwvVJfzlbtFNmniXlhdo476zheqS/nKpxK4uO3CYzBpc2GbCyC55hfGanoFa20pW4iIcrSNlzWvlAUsxAOl7LYX01r3hdnJGbqOMd7HV28rHX0bqbNPEvLn+2cV9Zg//n4n8zUricTexxmEXmz4OZL35s+LF/RXUVDRggg6g8m+/ops08S7E7Rx31nC9Ul/OUdoY76zheqS/nKvmwva+VouLHmVXj+bZjlBjG6MgsNBoQPTWqKbNPEvLD7Qx31nC9Ul/OUdoY76zheqS/nK1MVtBI7Z2ALXsN7NbflUatboFVfpInvYZT5Qqf5MKbNPEvJDtDHfWcL1SX85R2hjvrOF6pL+cp87QYd9DIPJlb/Fqswu0kkJCnjDerAqw6crWNrnfups08S8sztDHfWcL1SX85R2hjvrOF6pL+crcvU02aeJeXPfBvb4xCZXZDMjSq4QMo+KmaLMFYm18oNsx376K5jsffKsT5+K/GPRXNr6I0a7Qzjp1eA/aOJ/lMJ7XGVu1hYD9o4n+UwntcZW2rfdXSo+elhPbMxSiacxOQUjjSQp9IyO4QvzqOBbTcbm+4VqBax8Rgc+JZlbJIkMeVrXFi0t1dbjMlwDa43aEHWmRjZV0kiJ/ejIYH7Jsw++195q1B+1GWkxtMW8HLfm4M393315OOkbvIX8rkIB/c+oGgpdFhnjCnKJiylNy5lUyZ0HIbKwNt+h3jXUFYzYMiaB5GzvmcXtZUHBtcIutgSASSSTYeQbQoCs7b8IeBlO5mjB5DrIo0PIemtGkdsn4r7cftVoK0xMkVxIpkUbpEFyR+/HvDebcHfpewsG2oeWRV6HOQ+p7GnaLUCR23DySKx5kOc+pLm3TVcmIll4satGpNjI4swHi0336WsBvsbWrStUUGfsGIJAqqLKpdQOYLIwA136AVVs+ESuZmOZld0QbxEEJQ5RyMbG53623aUxsfwX25PatSGz8G6qZISAWeTMjXyORK2txqjcmYA9KmwsG5ai1IjaDjv4ZAf3crg+Qg/3ANSdqDkjlP8A6yP72oGpoFdSrqGUixVgCGB5CDoRSOzmyySxZswTIy3NyqvfiEk3NijEX5GFD4iZ9I0EYPz5CCRv3RKdTpysu/ltaq9nYMRzygEkmOJmZtWYl5dSfUABoAABQa1FFFBk7bwxd8PlbKyyOyta4B4FxxluMy2JuLjyg6i1NqFRaWN0POoMiHyFRmHpANe8d4WDz29k9OigS/TcH+9EOguoPpBNxUNtuP5hMn8MF79GZRlv5TT9qKDB2vG8yDOuSMSRMEJu7lZkKlyDZVBF8upOlyLEHT2ljRDDJIbWjjdzc2HEUsbn0V42x4L7cftVo22P1af+DJ/gaCdn4AJdr5pHtnkI4z23eRRc2UaC/pLmWs1MPJDpFZ4xoEJysg5ka1iOZWt53JVo2kfnRSrz8UMB6VJv6KB21L4vBLILMNxupGjKeQqw1B8lVHafNHK3NxLfexFVOJpTY/Epy2IaVucAjixjpBY6/N30F2ycUXiDEhjdlJFtSjlL6cvFPpp2s/YUIWFVUAKrSAAbgBIwArQoPm/Y++VYnz8V+MeijsffKsT5+K/GPRXL+r0WR06GSYrjMWV0btTBqp5i8+LUG3LYsDborUGxVQAw/FuB31r5/wCMLjhLnU3IOpsResnEqTi8XlBYrhMG4A1LZJ8U+VRznLYdJrpYZgyhlIKsAQQbgg6gg8oIrfo+elhLLwWLPbDLKvBu0aKovdZMjSFjG2mbRwbWBHNy1sUhtpfiWbljHCL5Y+N94BHpNPCrUJooqDQZe08aqywjViCzFVUswBR1BIUGwLaAmwuKt7clbvISBzyOEHqUM33CjZK3V3+c8jk/ZYoo9AUVoUCHacrd/KR0RqE9bMWb0gigbFi3smcnlkJkPoz3A9FqfqL0CGylyGSPXLG/FvyKyhgo6ASQOgW5K0KQ2c2d5nGoL5FPQgCtb7een6CDSG0VztHF81mJcX3og3dILFAegmtCs/HnJJC53XaMn+IBl8l3RB6aCttnmLjYcAC+sW5G5ylvBtryCx5RrcTsHE5oyCCrq75kbRkzOzC45iDcEaHnrSrPxcVp4XFgSTGx5WUqWA9DqCN9rtbeaDRooooC9Y42ioxEmUO/EjXiKWGZWlzDN3txmFxe4vTu1JWWGRk74I2W4uM1uLccutqtwuFEaKi7lAA5d3Pzn30CvDTt3sax673bMfLkTQ/1Cp/Rzt4SZzfkS0ajnAy8a3lY0/RQZsmwYStsgBI7/fILbiJDdgRpY35KY2ZOXiUt31rNzZlOVrdGYGrcROEUsxsqgkk8gG+qNkxkQpmBDG7kHepclyp8ha3ooHKg1NQaDMfDLNM4kUMsYChWFxmYZmYjceKVA5rNz0ttLDSRwyLHeWNo2ULe8kd1IGUnwi7tDxhzncHIHy4iRD88LIvMbAIwHSMqk+eKftQecPiFdQykEHUEVZWdglCzzKNxEctuYvnRtOngr+UmtGgK8vIACSQABck6AAbyTzV6rP2mmZokPetICekIpcA84JUeqg9bGPxQOurORcEaGRiDY9BFPVAFTQfN+x98qxPn4r8Y9FHY++VYnz8V+MeiuX9Xosjp1eA/aOJ/lMJ7XGU3NgmjJeDlJLRE2RyTclD/AONzqeYk6i5zBTAftHE/ymE9rjK3a36PnpYT2xcZtNZkMKeEfiNGdHRTYSMy8gCk8bcSVsda2RSUQ/WJP4UX+c1PVagVBqaKDIwm0EhzxyuqFWZlzG2dHYsCpNgdSwIF7W6Rdj9K38HHI/TlyL5LyWqcaPjYPPb2T06KBH49v9uIdF5G9fFVSPtClNo7OtHdpJHOaMavlGsig8WPKNxI9NbNqS2x4L7cftVoHI4woAUAACwA0AA3ACvVRU0BXiaIMpVgGB0IIuCOkV7ooMLZ0skUYPGlizOLatJGBIwFj/5FAA074W3tuF4xizzRcEQyJeR2GqglcqJ53GZrbwE1AzCmNj+C+3J7VqNjj4r7cntWoHqKKKBfaGH4SN0BsWRgDzEjQ+g60rFt2IqMzKr7mjvmdW+cuQcY2N9w3a7q0bUlEP1iT+FF/nNQR+kXbwcLnmL2jHQdeNb0X6KOBmbvpFQcyLmYfbk0P9Ap+igx59nKJYLl3PCN37sw0jYji3y6EAjTQ61sCkcb4WDz29k1OigmiiigzdvQBouUEOmVgbMpLhSUbepsxHpqFxzw8WfVeSYWCnolHzG6e9P7u6rtseC+3H7VajbXyeb+FJ/gaCvZsvCPJKO8bKiHkdUzEuOcFnYA7iFBG+tKoAqaArP2pcZJAL8G+Zra8Qgo5AG+wa/o9FaFFqCqDEK6hkYMrC4ZSCCOcEaEVbSWx/Bfbk9q1O0HzfsffKsT5+K/GPRR2PvlWJ8/FfjHorl/V6LI6dXgP2jif5TCe1xla+JxKIpZ2VFG8sQoHlJ0rlNs7ZGEl2hiCAeB2fh3AOgLCTGZQfK1h6a+I9jrsg4kbXheeVpRiJBE+c5rcKcqlAe8szDvbaabq36PnpYT2/Q0eOJmdo45HBjjUNbKt1aQnjPa+jrqLg3pgx4htc0cemgCmQ35MzEqLc4AvzMK0AKKtQz12laFnZeMt1KA73By5VJtoWIsTbRhe2thYsQNc8bE70KlQOYK4JNh+8pJ6N1KTEWkJ73tpL+tB/mRW2KDHxWMYPEXidQrMSQOEUAxso7y53nmrTw2LSQXRlYfukG3QbbjVpr839mb4bT/AKVaOGVo1wuVVKEoxfKGclhqdWtbdpuoP0jektseC+3H7Vax+x38Imx2zsPiH79kKvyXdCVY+krew562NseC+3H7VaBypqKmgKKK+f8AZr+FcmC2d8QxSSeQRBhoUXKWcqeQ2W1+TNQdVgdoRxxgO6hi8tlvxmtI18qDjN6BVez8VJwdkha+ZyDIeDU5nZlPK1rH6N+ivkn+nv4WSPNPhJWLgoZ0ZtWzBgJAWOpBz5teUHnr7oKDNxDTopkJQ5dTGqnVd7WYm5YDdoAbWtrcW4vFGyCOxaQ2UnVQLZi1geMLDnGpGtOO9gSdAKxtmixwoOh7VYa89oTby6H1dFAzbEJ9CYf8b9HOrE/YFLrtIJM7Sq0SmOMZnHFurSFryC6gDMupI31siq55Qqsx0CgknmAFzQeo5QwBUgg6gg3B8hFe71+UcN2UsUm0jjA7BWlzNCDaMx38GVFgTlNsxF761+q4nBAINwRceQ7qBTHeFg89vZNTopLHeFg89vZNTooJoooNAltjwX24/arS22toIYpY1OeRo3UIgLtcqQLhb5RcjVrDWvj/APqB+GkyzxYOGRkQRiWTKSpdnJCKxHzQq3tyltdwrtewp8JGxmzRwmrwSGInQZgAHViBy2YC/Lag7EYmZu8iyj6UjW9IRLk8uhI3b68mWSN04Rg6yHLcKVyNa66XPFNiNdQSNbbtKkdraovPwseXy5wf7BqDxNPI8pSMhAgBdyM1y2qIovzC7HmIA1N19cLMvfRrIOeM5T/xubD0ManBH4yfn4Qerg1t91PUGRsvaKKoSQmNyzkLIMhOaRiLE6MbEbid9a165bsl/CE4LZmImSxfKES4BAaQhQSp0Nrk26K+Odg/4bzrtBcNJKzxYgMMrEkI4BZSgPe7iLDTXoFB9F7H3yrE+fivxj0Udj75VifPxP4x6K5f1eiyOjHw32c08e1Y0BLHZ2GIA1JKS4t7AAak5bWr8+/ADZ7TbTwaKLntiNj0KjB2P9Kmv1Lgf2jif5TCe1xlVYHsf4CGZ548NGsjkljrbXeAt8oB5gLVv0fPSwntpttmO5VTwjDesfHIuSBmy6LuPfEbjzVDTzP3iLH0yG5HMeDTf5Cwow8YWeQKAAIYrACwHGm3AU/arUFE2aoi4MksCDmJPGYsbsxIAsxJvpax3WsKpieeMWYLMAAMwOR25yyEZebc2pO4VpVFqBAbajvZ7xHxqlBy7nPFY6XsCTX5g7MGz2i2visw0kYSqedXUag+UEeiv1Bj1BkgBGhd/ZNWZtjsf4DFMjz4aNmTvTqug1ykKQCtyTY6a0GT2GNntDsfDBhYvnlt0O5K/wDWx9NdXtjwX24/arTccYUAKAAAAANAANwA5BSm2PBfbj9qtA5U1FTQFfJf9RWzWfAQygEiKezfuiRCAT9oKPTX1qlto7PjnjaKVFeNxlZWFwwNB+eP9PmBJ2hLMdI4cO2ZjYKDIQFBJ3aBz9k19/XbSN4INL0oOJyjwhsh1FtCbVlfBL4H4TDRfEwIvxjm5GY3V2VTdr6gAC9bOx/B/bk9q1BRLBLMuVwsSN3wDZ3ZeVLgBVvuJGbQ6W30zj8FnClTldGzIxFwDYggjS4Kkg6jfTdqKDP7clQceLNpviYN/wBXyn++/fVGLxkU8ckGcK8kbrke6PZgUvkaxK3O8aab616zjh1eeRXUMOCi0YAjv5uQ0H44XZkhm4DIeFz8Fk5c98uXy5tK/aWDgyIqXvkVV/pAH/ysTD/APApiu2lwyCe98+psT84Am2bproaBHHeFg89vZNTopLHeFg89vZNTooJqDU0UH5u/1DbOZdpJIQcsuHXKbaXQlWF+Ui6n7QrtuwFGMPsyWWZljWXEMVLkKCqIq3BbpV/VXd/DP4OYfFwBcREsgWRCt9CpZ1VsrDUXBsasn2HBh8LKsESRhYJAuUagZToDvtQOHahYfFxSP0kcGvrksfuoiwkjurylQE1VFuRmOmZnIF7C4AsLXJ1NrP0WoEsRhGD8JEVDEBWVr5XAPF1HesLnWx0NraC3kbRddJIWH7yfGLu6ON/1rQotQfPOy+y4rY2I4Fg5jZHYLqwCOMwZd6kC+hHJXxjsMbPaXbGGy7oy0jHmVUI15tWA9NfpPC7NjmhtJGrjNKNRc2MjAgHePRVXwd+BmDwJc4WBYjJ3xBJJA1ABYmwvyDSg5PsffKsT5+J/GPRR2PvlWJ8/FfjHorl/V6LI6dRhpQuPxTMbBcHhSTzAS4wk+qnF2wVs00ZjRrWckELfcJbeDO7nGtr3rJxQ/W8UOfD4EHpBxWJBB9FdOVvoa36PnpYT2Uh+USfwov8AOanqx2wnaz8Ing2yIyf7YzHK0Z5FzSG69IItYhtcVahNFFQaBLGn42Dz29k1OZgN9ZfAtPIWzlEicquUDM7WKuSzA2XjWGUX0JvqALhsOL5y8IbDWQmTdu0ckX6bUAdsxm/BkykckQz68xZeKp84iqcWZpVyrEEGZTeR7E5SG0VA3KtteetULQaBfAYvhFJIysrFWXflYb7HlB0IPKCKZpDB+Fnt9JL+Xgx/8y+un6ApbHYzg1GhZmYKqjezHkvyaAknkANMGksSLzxX3BZGHnDKo/6u/qoKNl4nJaKUZJCzkfRkuxf4tvnWB3aHQ6W1q/Y5+K+3J7VqvxGFWRcrgEf2I3EEbiOca0jgUMLCFiWVszRue+JvmZHPzjqSG3kA31FyGrRRRQFIxH9Yk/hRf5zU1PKFUsxsFBJPMBqT6hWZBs15DwsjuhdVBjQhQoUlkBYDOWGZr8a2u7loNOfEKgu7KoHKxAHrNJja6t4NXk1tdVOXyh2srDpUmrIdkxKcwQZgbhjxmF9DZmuRpTYFBj4p5yUk4JbR3YrnvI10ZSFAXLfXTja9FasEyuqspBVgGUjcQRcEeg16alNjH4ocwZwOgB2CgdAAAoHaKKg0GXtmZmtFGud+LIdcqqqODqddWKkDyHcBUY/HLJh5wLhlifMjaMl0NrjmPIRoeSr8GLyznlzIPRwakDyXZj6TU7S2QkykNdWylQ6mzKGFjY7iNdxBHRQOg1NJbOxLNmV7Z42ysVBCtcBlZQSSAQd1zYgi5tTtAVF6mk9pYkooyWzuwRLgkZm5WA1sACTqN28UHnY/gvtye1anqXwWE4NAuYtYk3NgSWYsdFAA1PIKYoPm/Y++VYnz8V+MeijsffKsT5+K/GPRXL+r0WR06QYbhMbi0JIzYPCi43qeFxlmF+UGxHkrVwe0SSI5QEltu+bJbe0RO8dHfLy8hKOA/aOJ/lMJ7XGVrYvCLIuV1BF79II3FSNQRzjWt+j56WE9l9tH9Xm/huB5Spy26b2p4VjjDO0nAu4aOPJJcjjvdmyKxGmjR3J5dBbeTsirUCoNTUGgS2N4LySSA9HxjU7esrERSRyjgnUCZjcMhfKwQkstnW1woBGuuumt7v0Xm8JJI/Rmyr/TGBy896C/EbQjj791XmBIuehV3k9ApXEbZst1ikYXUXI4McZgv/ksd7DkpzDYGOO+RFW9rkAAtbdmO8+mqNseC+3F7VaD3s/ClAxcgu7FmtuHIFXlsAANd9r6XtTdQKmgKS2lh2IV0sXjbMATYMLFWUnkupNjz2p2igS2ftRJgSh1UlWU6MhBsQw5NQddx5L15x5HCQXtfhDb/jfN916VwezlkjDAlHV5Mrr3w+NbTmZf3TcV72ZG7twsjAkBo0VQQos2V3NyeMxQafNGlzckhrUUUUCW2j8RLzcGxI5wBdh6r04tQ630P/56ax8Nh5VYwLLlREQqcgMgVi6quZiVOURjUobjfrqQ2b0pLtWNTlzAt9FQXcdJRLkDptXj9EIdXLyeexI/oFlA03WtTcMCooVFCqNwUAAeQCgzsTtCRiqJGyGQlQ75QFIUtmyXJOgNhz77VoYXDiNFRe9RQo5dALC5O/dS2N8LB57eyanRQTRRRQZmOcwuZbEowVZABdgc1kdQO+76xG+wW261PQYlXUMhDA7iKW2x4L7cftVqjaeH4IPPEcrKrOy/MlygmzDkb94a7r5hpQXwj9Yk/hRf5Sn+xHrFPUngMKUzFyC7tmYgWG6wAG+wAA15r05QFIY/wkB5OEI9cbAfeafpbHYThFK3KnQqwtdWGqsL6XBtv0oGaKV2biGeMFrXuwNgQOKxW4BJtu5zTVB837H3yrE+fivxj0Udj75VifPxX4x6K5f1eiyOnV4D9o4n+UwntcZW7WFgP2jif5TCe1xlbtb9Hz0sJ7Ix/KJP4UX+c1PUgjWxLg8sMdunK8ua3PbMt7bswvvF36tQKKKg0CWO8LB57eyanRSONccNAvLmdrcuUIVJ8l3UX52FPCgmkdsn4o9Dxk9AEikmnq8TQhlKsAQwIIIuCCLEEcotQer1NZgjlh0UCVBuBbLIvRmOjgc5sdOXfVq7VA76OZf/AFs3s81A9UE0k21L97HM3/rK2/5ctVNBLNo4EUfKqtmdxuILjRFPRc67xQW7GPxIPIxdh0hnZlPpBB9NTsfwX25PatTaqFAA0A0AHIKS2Q/EZeVZJARzEuWH/VgfTQP0UUUBSUXymT+FF/nNTl6Rw73xEpHIkSHzgZGI/pkU+mgfooooEccfjcP57+yenaoxuDEi2JKkEFWU2ZGG5lJuPQQQdQQQbUuJ5k0dOEH0o7Anyox09BNBoUUiNrL85JVPNwTn70Uj76h9ose8hlbmuAgPlzkEeqgnbLARfbi9qlTtr5PN/Bk/wNVx4F3YPMV4pukaXyg7gzsbGQ82gA5iRerdroTBMACSYnAA3klDYActA4KKrhmDqGUhlYAgg3BB1BBG8WqygKKKi9AnsfwX25PatTtIbEe8II3FnI6QZGII6CLEeWn6D5v2PvlWJ8/FfjHoo7H3yrE+fivxj0Vy/q9FkdOowcoG0cRcgfqmF3kD/wAuLrb7ZT6S+sVkbe+DkOKRlkjjLFcodo0dlF76Zh5eXlrl+5JB4rq8fvrYo19EaIjVNrMZh2+MjjkAu4DLqrKwDKf3T/cbjyg1SuJlT50Uo5Dm4N7cgI1Unp4o6BXHdySDxXV4/fR3JIPFdXj99W8ilkWl2X6Uf/bX/lSobFyvu4KPpZs5HkVbA/1eiuO7kkHiurx++juSQeK6vH76cil+lpdrg4I4yxz5na2Z2YFiBfKNLAKLmwAAFzz012yn0l9YrgO5JB4rq8fvo7kkHiurx++nIpZItLv+2U+kvrFHbKfSX1iuA7kkHiurx++juSQeK6vH76cilkWl3/bKfSX1ijthPpL6xXAdySDxXV4/fR3JIPFdXj99ORSyLS7/ALYT6S+sUDEJ9JfWK4DuSQeK6vH76O5JB4rq8fvpyKWRaXf9sp9JfWKTxGGQvwiSCOSwBYEEOBuEi/OAueYi+hFcZ3JIPFdXj99Hckg8V1eP305FLItLsu35F3iJ+lZMt+kq271mj9KP/tr/AMqVxvckg8V1eP30dySDxXV4/fTkUv1NnXu8kmjSRxLy5GzP5AzWVP6W36Eb6awqRRrlQqBqe+uSTqSSTcknlNcN3JIPFdXj99Hckg8V1eP305FLItLv+2U+kvrFHbKfSX1iuA7kkHiurx++juSQeK6vH76cilki0u/7ZT6S+sUdsJ9JfWK4DuSQeK6vH76O5JB4rq8fvpyKWRaXf9sJ9JfWKO2E+kvrFcB3JIPFdXj99Hckg8V1eP305FLItLv+2U+kvrFHbCfSX1iuA7kkHiurx++juSQeK6vH76cilkWl1zYbI2aCVVBJJjYhoyTqStiDGSeYkak5SasG0pBvRCeUrKtvRmAP3Vxvckg8V1eP30dySDxXV4/fTkUv1Npdl+k35I0HSZVt6bXNVmAy24eVAvLHG1lPnueM403DKNTcHk5HuSQeK6vH76O5JB4rq8fvpyKX6Wl3yTIBYMthu1GlT2yn0l9YrgO5JB4rq8fvo7kkHiurx++nIpZItKvsen9axHn4n8Y9FdB8G/gguEcsr3BTIFCBANQdLHo++itD6NenXrvp6Z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AutoShape 6" descr="data:image/jpeg;base64,/9j/4AAQSkZJRgABAQAAAQABAAD/2wCEAAkGBhQSERQUEhQVFRUUFBgVFxcXFxkXFxQYFhccFxQXFBUXHCYgFxojGRQUHy8jIycpLCwsFSAxNTIqNSYtLCkBCQoKDAwMFgwMFCsYFBgzNSktNSk1LDM2KS41LCkpKiw1KSs1KSk1LyopKSkpNjY1KSk1KSkuKSkpKSkpKSkpKf/AABEIAJ8BGAMBIgACEQEDEQH/xAAcAAACAwEBAQEAAAAAAAAAAAAABAEDBQYCBwj/xABLEAACAQIDAgYMCgkEAwEBAAABAgMAEQQSIQUxEyJBUWGUBxQXMjNjcXKBkbPRBiM0QlJUgqG01BUkNWJzdJKxsghTk6JDg8Hhlf/EABkBAQACAwAAAAAAAAAAAAAAAAABAwIEBf/EAB8RAQABAwUBAQAAAAAAAAAAAAABAxFSAhMUMTMEUf/aAAwDAQACEQMRAD8A+oYjE4mTFPDA8MaxwxSEyQvKWMrzLYZZowoAgHPfNVnaGO+s4Xqkv5yjAftHE/ymE9rjK3a1qVLROiJmEzLC7Qx31nC9Ul/OUdoY76zheqS/nK3CaR/TKHwYaTpjUsv9Xen0GrNmniXkj2hjvrOF6pL+co7Qx31nC9Ul/OVoHHSf7D/1R/2zV5bbCL4RXjA3s6kKOclhcAdJsKbNPEvJHtDHfWcL1SX85R2hjvrOF6pL+craSQEAg3BFwRqCDuIr3TZp4l5YXaGO+s4Xqkv5yjtDHfWcL1SX85W7S20cVwcbNa5FgBe12YhVF+S7EC9NmniXljzYfGIpZsVhFUC5JwsgAHOScZYUsMVieTFYY9K4HEMD5GXFEH0VtYfZQuHkPCSfSO5Tv+KUkhBfdy85NP2ps08S8uWOKxPLi8Mo52wOIUDys2KAHppqPDY1gGXFYQg7iMLKQfIRjNa3yKQxGyxcvF8XJzjvXPNKo0YdO/mNNmniXJdoY76zheqS/nKO0Md9ZwvVJfzlauAxXCRq9rZhci97HlFxvsbj0VZPiVQFnYKotcsQAL6DU9NNmniXljdoY76zheqS/nKO0Md9ZwvVJfzlPjat+8jlbpyZR63tz0dvvywSW6DGfuDU2aeJeSHaGO+s4Xqkv5yjtDHfWcL1SX85WhHtZCwVrox0AcFbnmUnQnoBvTgNNmniXlh9oY76zheqS/nKO0Md9ZwvVJfzlbtFNmniXlhdo476zheqS/nKpxK4uO3CYzBpc2GbCyC55hfGanoFa20pW4iIcrSNlzWvlAUsxAOl7LYX01r3hdnJGbqOMd7HV28rHX0bqbNPEvLn+2cV9Zg//n4n8zUricTexxmEXmz4OZL35s+LF/RXUVDRggg6g8m+/ops08S7E7Rx31nC9Ul/OUdoY76zheqS/nKvmwva+VouLHmVXj+bZjlBjG6MgsNBoQPTWqKbNPEvLD7Qx31nC9Ul/OUdoY76zheqS/nK1MVtBI7Z2ALXsN7NbflUatboFVfpInvYZT5Qqf5MKbNPEvJDtDHfWcL1SX85R2hjvrOF6pL+cp87QYd9DIPJlb/Fqswu0kkJCnjDerAqw6crWNrnfups08S8sztDHfWcL1SX85R2hjvrOF6pL+crcvU02aeJeXPfBvb4xCZXZDMjSq4QMo+KmaLMFYm18oNsx376K5jsffKsT5+K/GPRXNr6I0a7Qzjp1eA/aOJ/lMJ7XGVu1hYD9o4n+UwntcZW2rfdXSo+elhPbMxSiacxOQUjjSQp9IyO4QvzqOBbTcbm+4VqBax8Rgc+JZlbJIkMeVrXFi0t1dbjMlwDa43aEHWmRjZV0kiJ/ejIYH7Jsw++195q1B+1GWkxtMW8HLfm4M393315OOkbvIX8rkIB/c+oGgpdFhnjCnKJiylNy5lUyZ0HIbKwNt+h3jXUFYzYMiaB5GzvmcXtZUHBtcIutgSASSSTYeQbQoCs7b8IeBlO5mjB5DrIo0PIemtGkdsn4r7cftVoK0xMkVxIpkUbpEFyR+/HvDebcHfpewsG2oeWRV6HOQ+p7GnaLUCR23DySKx5kOc+pLm3TVcmIll4satGpNjI4swHi0336WsBvsbWrStUUGfsGIJAqqLKpdQOYLIwA136AVVs+ESuZmOZld0QbxEEJQ5RyMbG53623aUxsfwX25PatSGz8G6qZISAWeTMjXyORK2txqjcmYA9KmwsG5ai1IjaDjv4ZAf3crg+Qg/3ANSdqDkjlP8A6yP72oGpoFdSrqGUixVgCGB5CDoRSOzmyySxZswTIy3NyqvfiEk3NijEX5GFD4iZ9I0EYPz5CCRv3RKdTpysu/ltaq9nYMRzygEkmOJmZtWYl5dSfUABoAABQa1FFFBk7bwxd8PlbKyyOyta4B4FxxluMy2JuLjyg6i1NqFRaWN0POoMiHyFRmHpANe8d4WDz29k9OigS/TcH+9EOguoPpBNxUNtuP5hMn8MF79GZRlv5TT9qKDB2vG8yDOuSMSRMEJu7lZkKlyDZVBF8upOlyLEHT2ljRDDJIbWjjdzc2HEUsbn0V42x4L7cftVo22P1af+DJ/gaCdn4AJdr5pHtnkI4z23eRRc2UaC/pLmWs1MPJDpFZ4xoEJysg5ka1iOZWt53JVo2kfnRSrz8UMB6VJv6KB21L4vBLILMNxupGjKeQqw1B8lVHafNHK3NxLfexFVOJpTY/Epy2IaVucAjixjpBY6/N30F2ycUXiDEhjdlJFtSjlL6cvFPpp2s/YUIWFVUAKrSAAbgBIwArQoPm/Y++VYnz8V+MeijsffKsT5+K/GPRXL+r0WR06GSYrjMWV0btTBqp5i8+LUG3LYsDborUGxVQAw/FuB31r5/wCMLjhLnU3IOpsResnEqTi8XlBYrhMG4A1LZJ8U+VRznLYdJrpYZgyhlIKsAQQbgg6gg8oIrfo+elhLLwWLPbDLKvBu0aKovdZMjSFjG2mbRwbWBHNy1sUhtpfiWbljHCL5Y+N94BHpNPCrUJooqDQZe08aqywjViCzFVUswBR1BIUGwLaAmwuKt7clbvISBzyOEHqUM33CjZK3V3+c8jk/ZYoo9AUVoUCHacrd/KR0RqE9bMWb0gigbFi3smcnlkJkPoz3A9FqfqL0CGylyGSPXLG/FvyKyhgo6ASQOgW5K0KQ2c2d5nGoL5FPQgCtb7een6CDSG0VztHF81mJcX3og3dILFAegmtCs/HnJJC53XaMn+IBl8l3RB6aCttnmLjYcAC+sW5G5ylvBtryCx5RrcTsHE5oyCCrq75kbRkzOzC45iDcEaHnrSrPxcVp4XFgSTGx5WUqWA9DqCN9rtbeaDRooooC9Y42ioxEmUO/EjXiKWGZWlzDN3txmFxe4vTu1JWWGRk74I2W4uM1uLccutqtwuFEaKi7lAA5d3Pzn30CvDTt3sax673bMfLkTQ/1Cp/Rzt4SZzfkS0ajnAy8a3lY0/RQZsmwYStsgBI7/fILbiJDdgRpY35KY2ZOXiUt31rNzZlOVrdGYGrcROEUsxsqgkk8gG+qNkxkQpmBDG7kHepclyp8ha3ooHKg1NQaDMfDLNM4kUMsYChWFxmYZmYjceKVA5rNz0ttLDSRwyLHeWNo2ULe8kd1IGUnwi7tDxhzncHIHy4iRD88LIvMbAIwHSMqk+eKftQecPiFdQykEHUEVZWdglCzzKNxEctuYvnRtOngr+UmtGgK8vIACSQABck6AAbyTzV6rP2mmZokPetICekIpcA84JUeqg9bGPxQOurORcEaGRiDY9BFPVAFTQfN+x98qxPn4r8Y9FHY++VYnz8V+MeiuX9Xosjp1eA/aOJ/lMJ7XGU3NgmjJeDlJLRE2RyTclD/AONzqeYk6i5zBTAftHE/ymE9rjK3a36PnpYT2xcZtNZkMKeEfiNGdHRTYSMy8gCk8bcSVsda2RSUQ/WJP4UX+c1PVagVBqaKDIwm0EhzxyuqFWZlzG2dHYsCpNgdSwIF7W6Rdj9K38HHI/TlyL5LyWqcaPjYPPb2T06KBH49v9uIdF5G9fFVSPtClNo7OtHdpJHOaMavlGsig8WPKNxI9NbNqS2x4L7cftVoHI4woAUAACwA0AA3ACvVRU0BXiaIMpVgGB0IIuCOkV7ooMLZ0skUYPGlizOLatJGBIwFj/5FAA074W3tuF4xizzRcEQyJeR2GqglcqJ53GZrbwE1AzCmNj+C+3J7VqNjj4r7cntWoHqKKKBfaGH4SN0BsWRgDzEjQ+g60rFt2IqMzKr7mjvmdW+cuQcY2N9w3a7q0bUlEP1iT+FF/nNQR+kXbwcLnmL2jHQdeNb0X6KOBmbvpFQcyLmYfbk0P9Ap+igx59nKJYLl3PCN37sw0jYji3y6EAjTQ61sCkcb4WDz29k1OigmiiigzdvQBouUEOmVgbMpLhSUbepsxHpqFxzw8WfVeSYWCnolHzG6e9P7u6rtseC+3H7VajbXyeb+FJ/gaCvZsvCPJKO8bKiHkdUzEuOcFnYA7iFBG+tKoAqaArP2pcZJAL8G+Zra8Qgo5AG+wa/o9FaFFqCqDEK6hkYMrC4ZSCCOcEaEVbSWx/Bfbk9q1O0HzfsffKsT5+K/GPRR2PvlWJ8/FfjHorl/V6LI6dXgP2jif5TCe1xla+JxKIpZ2VFG8sQoHlJ0rlNs7ZGEl2hiCAeB2fh3AOgLCTGZQfK1h6a+I9jrsg4kbXheeVpRiJBE+c5rcKcqlAe8szDvbaabq36PnpYT2/Q0eOJmdo45HBjjUNbKt1aQnjPa+jrqLg3pgx4htc0cemgCmQ35MzEqLc4AvzMK0AKKtQz12laFnZeMt1KA73By5VJtoWIsTbRhe2thYsQNc8bE70KlQOYK4JNh+8pJ6N1KTEWkJ73tpL+tB/mRW2KDHxWMYPEXidQrMSQOEUAxso7y53nmrTw2LSQXRlYfukG3QbbjVpr839mb4bT/AKVaOGVo1wuVVKEoxfKGclhqdWtbdpuoP0jektseC+3H7Vax+x38Imx2zsPiH79kKvyXdCVY+krew562NseC+3H7VaBypqKmgKKK+f8AZr+FcmC2d8QxSSeQRBhoUXKWcqeQ2W1+TNQdVgdoRxxgO6hi8tlvxmtI18qDjN6BVez8VJwdkha+ZyDIeDU5nZlPK1rH6N+ivkn+nv4WSPNPhJWLgoZ0ZtWzBgJAWOpBz5teUHnr7oKDNxDTopkJQ5dTGqnVd7WYm5YDdoAbWtrcW4vFGyCOxaQ2UnVQLZi1geMLDnGpGtOO9gSdAKxtmixwoOh7VYa89oTby6H1dFAzbEJ9CYf8b9HOrE/YFLrtIJM7Sq0SmOMZnHFurSFryC6gDMupI31siq55Qqsx0CgknmAFzQeo5QwBUgg6gg3B8hFe71+UcN2UsUm0jjA7BWlzNCDaMx38GVFgTlNsxF761+q4nBAINwRceQ7qBTHeFg89vZNTopLHeFg89vZNTooJoooNAltjwX24/arS22toIYpY1OeRo3UIgLtcqQLhb5RcjVrDWvj/APqB+GkyzxYOGRkQRiWTKSpdnJCKxHzQq3tyltdwrtewp8JGxmzRwmrwSGInQZgAHViBy2YC/Lag7EYmZu8iyj6UjW9IRLk8uhI3b68mWSN04Rg6yHLcKVyNa66XPFNiNdQSNbbtKkdraovPwseXy5wf7BqDxNPI8pSMhAgBdyM1y2qIovzC7HmIA1N19cLMvfRrIOeM5T/xubD0ManBH4yfn4Qerg1t91PUGRsvaKKoSQmNyzkLIMhOaRiLE6MbEbid9a165bsl/CE4LZmImSxfKES4BAaQhQSp0Nrk26K+Odg/4bzrtBcNJKzxYgMMrEkI4BZSgPe7iLDTXoFB9F7H3yrE+fivxj0Udj75VifPxP4x6K5f1eiyOjHw32c08e1Y0BLHZ2GIA1JKS4t7AAak5bWr8+/ADZ7TbTwaKLntiNj0KjB2P9Kmv1Lgf2jif5TCe1xlVYHsf4CGZ548NGsjkljrbXeAt8oB5gLVv0fPSwntpttmO5VTwjDesfHIuSBmy6LuPfEbjzVDTzP3iLH0yG5HMeDTf5Cwow8YWeQKAAIYrACwHGm3AU/arUFE2aoi4MksCDmJPGYsbsxIAsxJvpax3WsKpieeMWYLMAAMwOR25yyEZebc2pO4VpVFqBAbajvZ7xHxqlBy7nPFY6XsCTX5g7MGz2i2visw0kYSqedXUag+UEeiv1Bj1BkgBGhd/ZNWZtjsf4DFMjz4aNmTvTqug1ykKQCtyTY6a0GT2GNntDsfDBhYvnlt0O5K/wDWx9NdXtjwX24/arTccYUAKAAAAANAANwA5BSm2PBfbj9qtA5U1FTQFfJf9RWzWfAQygEiKezfuiRCAT9oKPTX1qlto7PjnjaKVFeNxlZWFwwNB+eP9PmBJ2hLMdI4cO2ZjYKDIQFBJ3aBz9k19/XbSN4INL0oOJyjwhsh1FtCbVlfBL4H4TDRfEwIvxjm5GY3V2VTdr6gAC9bOx/B/bk9q1BRLBLMuVwsSN3wDZ3ZeVLgBVvuJGbQ6W30zj8FnClTldGzIxFwDYggjS4Kkg6jfTdqKDP7clQceLNpviYN/wBXyn++/fVGLxkU8ckGcK8kbrke6PZgUvkaxK3O8aab616zjh1eeRXUMOCi0YAjv5uQ0H44XZkhm4DIeFz8Fk5c98uXy5tK/aWDgyIqXvkVV/pAH/ysTD/APApiu2lwyCe98+psT84Am2bproaBHHeFg89vZNTopLHeFg89vZNTooJqDU0UH5u/1DbOZdpJIQcsuHXKbaXQlWF+Ui6n7QrtuwFGMPsyWWZljWXEMVLkKCqIq3BbpV/VXd/DP4OYfFwBcREsgWRCt9CpZ1VsrDUXBsasn2HBh8LKsESRhYJAuUagZToDvtQOHahYfFxSP0kcGvrksfuoiwkjurylQE1VFuRmOmZnIF7C4AsLXJ1NrP0WoEsRhGD8JEVDEBWVr5XAPF1HesLnWx0NraC3kbRddJIWH7yfGLu6ON/1rQotQfPOy+y4rY2I4Fg5jZHYLqwCOMwZd6kC+hHJXxjsMbPaXbGGy7oy0jHmVUI15tWA9NfpPC7NjmhtJGrjNKNRc2MjAgHePRVXwd+BmDwJc4WBYjJ3xBJJA1ABYmwvyDSg5PsffKsT5+J/GPRR2PvlWJ8/FfjHorl/V6LI6dRhpQuPxTMbBcHhSTzAS4wk+qnF2wVs00ZjRrWckELfcJbeDO7nGtr3rJxQ/W8UOfD4EHpBxWJBB9FdOVvoa36PnpYT2Uh+USfwov8AOanqx2wnaz8Ing2yIyf7YzHK0Z5FzSG69IItYhtcVahNFFQaBLGn42Dz29k1OZgN9ZfAtPIWzlEicquUDM7WKuSzA2XjWGUX0JvqALhsOL5y8IbDWQmTdu0ckX6bUAdsxm/BkykckQz68xZeKp84iqcWZpVyrEEGZTeR7E5SG0VA3KtteetULQaBfAYvhFJIysrFWXflYb7HlB0IPKCKZpDB+Fnt9JL+Xgx/8y+un6ApbHYzg1GhZmYKqjezHkvyaAknkANMGksSLzxX3BZGHnDKo/6u/qoKNl4nJaKUZJCzkfRkuxf4tvnWB3aHQ6W1q/Y5+K+3J7VqvxGFWRcrgEf2I3EEbiOca0jgUMLCFiWVszRue+JvmZHPzjqSG3kA31FyGrRRRQFIxH9Yk/hRf5zU1PKFUsxsFBJPMBqT6hWZBs15DwsjuhdVBjQhQoUlkBYDOWGZr8a2u7loNOfEKgu7KoHKxAHrNJja6t4NXk1tdVOXyh2srDpUmrIdkxKcwQZgbhjxmF9DZmuRpTYFBj4p5yUk4JbR3YrnvI10ZSFAXLfXTja9FasEyuqspBVgGUjcQRcEeg16alNjH4ocwZwOgB2CgdAAAoHaKKg0GXtmZmtFGud+LIdcqqqODqddWKkDyHcBUY/HLJh5wLhlifMjaMl0NrjmPIRoeSr8GLyznlzIPRwakDyXZj6TU7S2QkykNdWylQ6mzKGFjY7iNdxBHRQOg1NJbOxLNmV7Z42ysVBCtcBlZQSSAQd1zYgi5tTtAVF6mk9pYkooyWzuwRLgkZm5WA1sACTqN28UHnY/gvtye1anqXwWE4NAuYtYk3NgSWYsdFAA1PIKYoPm/Y++VYnz8V+MeijsffKsT5+K/GPRXL+r0WR06QYbhMbi0JIzYPCi43qeFxlmF+UGxHkrVwe0SSI5QEltu+bJbe0RO8dHfLy8hKOA/aOJ/lMJ7XGVrYvCLIuV1BF79II3FSNQRzjWt+j56WE9l9tH9Xm/huB5Spy26b2p4VjjDO0nAu4aOPJJcjjvdmyKxGmjR3J5dBbeTsirUCoNTUGgS2N4LySSA9HxjU7esrERSRyjgnUCZjcMhfKwQkstnW1woBGuuumt7v0Xm8JJI/Rmyr/TGBy896C/EbQjj791XmBIuehV3k9ApXEbZst1ikYXUXI4McZgv/ksd7DkpzDYGOO+RFW9rkAAtbdmO8+mqNseC+3F7VaD3s/ClAxcgu7FmtuHIFXlsAANd9r6XtTdQKmgKS2lh2IV0sXjbMATYMLFWUnkupNjz2p2igS2ftRJgSh1UlWU6MhBsQw5NQddx5L15x5HCQXtfhDb/jfN916VwezlkjDAlHV5Mrr3w+NbTmZf3TcV72ZG7twsjAkBo0VQQos2V3NyeMxQafNGlzckhrUUUUCW2j8RLzcGxI5wBdh6r04tQ630P/56ax8Nh5VYwLLlREQqcgMgVi6quZiVOURjUobjfrqQ2b0pLtWNTlzAt9FQXcdJRLkDptXj9EIdXLyeexI/oFlA03WtTcMCooVFCqNwUAAeQCgzsTtCRiqJGyGQlQ75QFIUtmyXJOgNhz77VoYXDiNFRe9RQo5dALC5O/dS2N8LB57eyanRQTRRRQZmOcwuZbEowVZABdgc1kdQO+76xG+wW261PQYlXUMhDA7iKW2x4L7cftVqjaeH4IPPEcrKrOy/MlygmzDkb94a7r5hpQXwj9Yk/hRf5Sn+xHrFPUngMKUzFyC7tmYgWG6wAG+wAA15r05QFIY/wkB5OEI9cbAfeafpbHYThFK3KnQqwtdWGqsL6XBtv0oGaKV2biGeMFrXuwNgQOKxW4BJtu5zTVB837H3yrE+fivxj0Udj75VifPxX4x6K5f1eiyOnV4D9o4n+UwntcZW7WFgP2jif5TCe1xlbtb9Hz0sJ7Ix/KJP4UX+c1PUgjWxLg8sMdunK8ua3PbMt7bswvvF36tQKKKg0CWO8LB57eyanRSONccNAvLmdrcuUIVJ8l3UX52FPCgmkdsn4o9Dxk9AEikmnq8TQhlKsAQwIIIuCCLEEcotQer1NZgjlh0UCVBuBbLIvRmOjgc5sdOXfVq7VA76OZf/AFs3s81A9UE0k21L97HM3/rK2/5ctVNBLNo4EUfKqtmdxuILjRFPRc67xQW7GPxIPIxdh0hnZlPpBB9NTsfwX25PatTaqFAA0A0AHIKS2Q/EZeVZJARzEuWH/VgfTQP0UUUBSUXymT+FF/nNTl6Rw73xEpHIkSHzgZGI/pkU+mgfooooEccfjcP57+yenaoxuDEi2JKkEFWU2ZGG5lJuPQQQdQQQbUuJ5k0dOEH0o7Anyox09BNBoUUiNrL85JVPNwTn70Uj76h9ose8hlbmuAgPlzkEeqgnbLARfbi9qlTtr5PN/Bk/wNVx4F3YPMV4pukaXyg7gzsbGQ82gA5iRerdroTBMACSYnAA3klDYActA4KKrhmDqGUhlYAgg3BB1BBG8WqygKKKi9AnsfwX25PatTtIbEe8II3FnI6QZGII6CLEeWn6D5v2PvlWJ8/FfjHoo7H3yrE+fivxj0Vy/q9FkdOowcoG0cRcgfqmF3kD/wAuLrb7ZT6S+sVkbe+DkOKRlkjjLFcodo0dlF76Zh5eXlrl+5JB4rq8fvrYo19EaIjVNrMZh2+MjjkAu4DLqrKwDKf3T/cbjyg1SuJlT50Uo5Dm4N7cgI1Unp4o6BXHdySDxXV4/fR3JIPFdXj99W8ilkWl2X6Uf/bX/lSobFyvu4KPpZs5HkVbA/1eiuO7kkHiurx++juSQeK6vH76cil+lpdrg4I4yxz5na2Z2YFiBfKNLAKLmwAAFzz012yn0l9YrgO5JB4rq8fvo7kkHiurx++nIpZItLv+2U+kvrFHbKfSX1iuA7kkHiurx++juSQeK6vH76cilkWl3/bKfSX1ijthPpL6xXAdySDxXV4/fR3JIPFdXj99ORSyLS7/ALYT6S+sUDEJ9JfWK4DuSQeK6vH76O5JB4rq8fvpyKWRaXf9sp9JfWKTxGGQvwiSCOSwBYEEOBuEi/OAueYi+hFcZ3JIPFdXj99Hckg8V1eP305FLItLsu35F3iJ+lZMt+kq271mj9KP/tr/AMqVxvckg8V1eP30dySDxXV4/fTkUv1NnXu8kmjSRxLy5GzP5AzWVP6W36Eb6awqRRrlQqBqe+uSTqSSTcknlNcN3JIPFdXj99Hckg8V1eP305FLItLv+2U+kvrFHbKfSX1iuA7kkHiurx++juSQeK6vH76cilki0u/7ZT6S+sUdsJ9JfWK4DuSQeK6vH76O5JB4rq8fvpyKWRaXf9sJ9JfWKO2E+kvrFcB3JIPFdXj99Hckg8V1eP305FLItLv+2U+kvrFHbCfSX1iuA7kkHiurx++juSQeK6vH76cilkWl1zYbI2aCVVBJJjYhoyTqStiDGSeYkak5SasG0pBvRCeUrKtvRmAP3Vxvckg8V1eP30dySDxXV4/fTkUv1Npdl+k35I0HSZVt6bXNVmAy24eVAvLHG1lPnueM403DKNTcHk5HuSQeK6vH76O5JB4rq8fvpyKX6Wl3yTIBYMthu1GlT2yn0l9YrgO5JB4rq8fvo7kkHiurx++nIpZItKvsen9axHn4n8Y9FdB8G/gguEcsr3BTIFCBANQdLHo++itD6NenXrvp6Z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0" name="Picture 5" descr="http://www.ch.ic.ac.uk/vchemlib/course/zeolite/zeo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28416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5105400"/>
            <a:ext cx="2362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Channel size 5.4 x 5.6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Å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Al: Si ratio   1:31</a:t>
            </a:r>
            <a:endParaRPr lang="en-IN" sz="1600"/>
          </a:p>
        </p:txBody>
      </p:sp>
      <p:pic>
        <p:nvPicPr>
          <p:cNvPr id="21512" name="Picture 8" descr="https://encrypted-tbn3.gstatic.com/images?q=tbn:ANd9GcQ9Q-p4LIK5XxlaaKD59ZRq0CqAxTcE_noWfDG2u2NinzxBrhOX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038600"/>
            <a:ext cx="23622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AutoShape 10" descr="https://encrypted-tbn1.gstatic.com/images?q=tbn:ANd9GcToKr-7NDbrX_GjKzvQW4pxYiZa4dZKu7iqLg8YT-DwYL8KIdEL"/>
          <p:cNvSpPr>
            <a:spLocks noChangeAspect="1" noChangeArrowheads="1"/>
          </p:cNvSpPr>
          <p:nvPr/>
        </p:nvSpPr>
        <p:spPr bwMode="auto">
          <a:xfrm>
            <a:off x="152400" y="-9144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1514" name="AutoShape 12" descr="https://encrypted-tbn0.gstatic.com/images?q=tbn:ANd9GcRYS9C5BhaaqDfDeFbICLQv0YCvgp0FUkbKksp_0TRDSPsZXaiS"/>
          <p:cNvSpPr>
            <a:spLocks noChangeAspect="1" noChangeArrowheads="1"/>
          </p:cNvSpPr>
          <p:nvPr/>
        </p:nvSpPr>
        <p:spPr bwMode="auto">
          <a:xfrm>
            <a:off x="155575" y="-27432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1515" name="Picture 6" descr="~AUT0009"/>
          <p:cNvPicPr>
            <a:picLocks noChangeAspect="1" noChangeArrowheads="1"/>
          </p:cNvPicPr>
          <p:nvPr/>
        </p:nvPicPr>
        <p:blipFill>
          <a:blip r:embed="rId4"/>
          <a:srcRect l="13339" t="10896" r="12346" b="7378"/>
          <a:stretch>
            <a:fillRect/>
          </a:stretch>
        </p:blipFill>
        <p:spPr bwMode="auto">
          <a:xfrm>
            <a:off x="3352800" y="3962400"/>
            <a:ext cx="25908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2895600" y="3276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5.1 x5.5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Å</a:t>
            </a:r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33600" y="3581400"/>
            <a:ext cx="838200" cy="609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14"/>
          <p:cNvSpPr txBox="1">
            <a:spLocks noChangeArrowheads="1"/>
          </p:cNvSpPr>
          <p:nvPr/>
        </p:nvSpPr>
        <p:spPr bwMode="auto">
          <a:xfrm>
            <a:off x="7239000" y="1524000"/>
            <a:ext cx="160020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Most well known zeolite catalyst</a:t>
            </a:r>
            <a:endParaRPr lang="en-IN" sz="1600"/>
          </a:p>
        </p:txBody>
      </p:sp>
    </p:spTree>
    <p:extLst>
      <p:ext uri="{BB962C8B-B14F-4D97-AF65-F5344CB8AC3E}">
        <p14:creationId xmlns:p14="http://schemas.microsoft.com/office/powerpoint/2010/main" val="7032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Zeolite_Molecular_Sieve_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2482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images (5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14800"/>
            <a:ext cx="2286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Zeolite  A or Linde-A</a:t>
            </a:r>
            <a:endParaRPr lang="en-IN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04800" y="3657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Zeolite  Y or Faujasite</a:t>
            </a:r>
            <a:endParaRPr lang="en-IN"/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895600" y="762000"/>
            <a:ext cx="220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Channel size 4.1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Å</a:t>
            </a:r>
          </a:p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Al: Si ratio   1:1</a:t>
            </a:r>
            <a:endParaRPr lang="en-IN" sz="1600" b="1"/>
          </a:p>
          <a:p>
            <a:endParaRPr lang="en-IN" sz="1400"/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2971800" y="43434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Channel size 7.4 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Å 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2971800" y="4648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Al: Si ratio   2:5</a:t>
            </a:r>
            <a:endParaRPr lang="en-IN" b="1"/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105400" y="838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Na</a:t>
            </a:r>
            <a:r>
              <a:rPr lang="en-US" baseline="-25000"/>
              <a:t>12</a:t>
            </a:r>
            <a:r>
              <a:rPr lang="en-US"/>
              <a:t>(AlO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(SiO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. 27 H</a:t>
            </a:r>
            <a:r>
              <a:rPr lang="en-US" baseline="-25000"/>
              <a:t>2</a:t>
            </a:r>
            <a:r>
              <a:rPr lang="en-US"/>
              <a:t>O</a:t>
            </a:r>
            <a:endParaRPr lang="en-IN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5181600" y="4267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Na</a:t>
            </a:r>
            <a:r>
              <a:rPr lang="en-US" baseline="-25000"/>
              <a:t>2</a:t>
            </a:r>
            <a:r>
              <a:rPr lang="en-US"/>
              <a:t>(AlO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2</a:t>
            </a:r>
            <a:r>
              <a:rPr lang="en-US"/>
              <a:t>(SiO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5</a:t>
            </a:r>
            <a:r>
              <a:rPr lang="en-US"/>
              <a:t>. 10 H</a:t>
            </a:r>
            <a:r>
              <a:rPr lang="en-US" baseline="-25000"/>
              <a:t>2</a:t>
            </a:r>
            <a:r>
              <a:rPr lang="en-US"/>
              <a:t>O</a:t>
            </a:r>
            <a:endParaRPr lang="en-IN"/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2971800" y="1371600"/>
            <a:ext cx="3124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Used as an ion exchanger  for water softening (in detergents) due to high Na+ content. Dehydrated form used for absorption of moisture and small volatile molecules. Reusable and environmentally safe</a:t>
            </a:r>
            <a:endParaRPr lang="en-IN"/>
          </a:p>
        </p:txBody>
      </p:sp>
      <p:pic>
        <p:nvPicPr>
          <p:cNvPr id="22540" name="Picture 4" descr="Ceolite_na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371600"/>
            <a:ext cx="2540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6" descr="http://www.zeolite-collection.eu/occurrences/Europe/Deutschland/Kaiserstuhl/Limberg/Faujasite_dateien/IMG_0158_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800600"/>
            <a:ext cx="2514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2819400" y="5334000"/>
            <a:ext cx="327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Catalysis of larger molecules. Metal complexes can be even made inside the cavities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6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Ορθογώνιο"/>
          <p:cNvSpPr>
            <a:spLocks noChangeArrowheads="1"/>
          </p:cNvSpPr>
          <p:nvPr/>
        </p:nvSpPr>
        <p:spPr bwMode="auto">
          <a:xfrm>
            <a:off x="4013200" y="44513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charset="0"/>
              </a:rPr>
              <a:t>Si x% - Al y%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Cations Na, Ca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Polar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3-D entangled channels</a:t>
            </a:r>
            <a:endParaRPr lang="zh-CN" altLang="en-US"/>
          </a:p>
        </p:txBody>
      </p:sp>
      <p:pic>
        <p:nvPicPr>
          <p:cNvPr id="23555" name="2 -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800" y="4678363"/>
            <a:ext cx="14478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3 - Ορθογώνιο"/>
          <p:cNvSpPr>
            <a:spLocks noChangeArrowheads="1"/>
          </p:cNvSpPr>
          <p:nvPr/>
        </p:nvSpPr>
        <p:spPr bwMode="auto">
          <a:xfrm>
            <a:off x="528638" y="49593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charset="0"/>
              </a:rPr>
              <a:t>Faujasite</a:t>
            </a:r>
            <a:endParaRPr lang="zh-CN" altLang="en-US"/>
          </a:p>
        </p:txBody>
      </p:sp>
      <p:pic>
        <p:nvPicPr>
          <p:cNvPr id="2355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4330700"/>
            <a:ext cx="1763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5 - Ορθογώνιο"/>
          <p:cNvSpPr>
            <a:spLocks noChangeArrowheads="1"/>
          </p:cNvSpPr>
          <p:nvPr/>
        </p:nvSpPr>
        <p:spPr bwMode="auto">
          <a:xfrm>
            <a:off x="8175625" y="52387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charset="0"/>
              </a:rPr>
              <a:t>Ring 12</a:t>
            </a:r>
            <a:endParaRPr lang="zh-CN" altLang="en-US"/>
          </a:p>
        </p:txBody>
      </p:sp>
      <p:pic>
        <p:nvPicPr>
          <p:cNvPr id="23559" name="6 - Εικόν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425" y="2489200"/>
            <a:ext cx="2244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7 - Ορθογώνιο"/>
          <p:cNvSpPr>
            <a:spLocks noChangeArrowheads="1"/>
          </p:cNvSpPr>
          <p:nvPr/>
        </p:nvSpPr>
        <p:spPr bwMode="auto">
          <a:xfrm>
            <a:off x="528638" y="290195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charset="0"/>
              </a:rPr>
              <a:t>ZSM 5</a:t>
            </a:r>
            <a:endParaRPr lang="zh-CN" altLang="en-US"/>
          </a:p>
        </p:txBody>
      </p:sp>
      <p:pic>
        <p:nvPicPr>
          <p:cNvPr id="23561" name="8 - Εικόν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4800" y="2565400"/>
            <a:ext cx="1425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9 - Ορθογώνιο"/>
          <p:cNvSpPr>
            <a:spLocks noChangeArrowheads="1"/>
          </p:cNvSpPr>
          <p:nvPr/>
        </p:nvSpPr>
        <p:spPr bwMode="auto">
          <a:xfrm>
            <a:off x="4013200" y="2673350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charset="0"/>
              </a:rPr>
              <a:t>Si 93 %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non-polar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Hydrophobic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1-D channels</a:t>
            </a:r>
            <a:endParaRPr lang="zh-CN" altLang="en-US"/>
          </a:p>
        </p:txBody>
      </p:sp>
      <p:sp>
        <p:nvSpPr>
          <p:cNvPr id="23563" name="10 - Ορθογώνιο"/>
          <p:cNvSpPr>
            <a:spLocks noChangeArrowheads="1"/>
          </p:cNvSpPr>
          <p:nvPr/>
        </p:nvSpPr>
        <p:spPr bwMode="auto">
          <a:xfrm>
            <a:off x="8175625" y="3117850"/>
            <a:ext cx="728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charset="0"/>
              </a:rPr>
              <a:t>Ring 10</a:t>
            </a:r>
            <a:endParaRPr lang="zh-CN" altLang="en-US"/>
          </a:p>
        </p:txBody>
      </p:sp>
      <p:pic>
        <p:nvPicPr>
          <p:cNvPr id="23564" name="11 - Εικόν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4800" y="609600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2438" y="533400"/>
            <a:ext cx="17907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13 - Ορθογώνιο"/>
          <p:cNvSpPr>
            <a:spLocks noChangeArrowheads="1"/>
          </p:cNvSpPr>
          <p:nvPr/>
        </p:nvSpPr>
        <p:spPr bwMode="auto">
          <a:xfrm>
            <a:off x="528638" y="1123950"/>
            <a:ext cx="95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Arial" charset="0"/>
              </a:rPr>
              <a:t>Linde A</a:t>
            </a:r>
            <a:endParaRPr lang="zh-CN" altLang="en-US"/>
          </a:p>
        </p:txBody>
      </p:sp>
      <p:sp>
        <p:nvSpPr>
          <p:cNvPr id="23567" name="14 - Ορθογώνιο"/>
          <p:cNvSpPr>
            <a:spLocks noChangeArrowheads="1"/>
          </p:cNvSpPr>
          <p:nvPr/>
        </p:nvSpPr>
        <p:spPr bwMode="auto">
          <a:xfrm>
            <a:off x="4013200" y="730250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ym typeface="Arial" charset="0"/>
              </a:rPr>
              <a:t>Si 50% - Al 50%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Cations Na, Ca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Polar</a:t>
            </a:r>
            <a:endParaRPr lang="zh-CN" altLang="en-US">
              <a:sym typeface="Arial" charset="0"/>
            </a:endParaRPr>
          </a:p>
          <a:p>
            <a:r>
              <a:rPr lang="en-US" altLang="zh-CN">
                <a:sym typeface="Arial" charset="0"/>
              </a:rPr>
              <a:t>3-D straight channels</a:t>
            </a:r>
            <a:endParaRPr lang="zh-CN" altLang="en-US"/>
          </a:p>
        </p:txBody>
      </p:sp>
      <p:sp>
        <p:nvSpPr>
          <p:cNvPr id="23568" name="15 - Ορθογώνιο"/>
          <p:cNvSpPr>
            <a:spLocks noChangeArrowheads="1"/>
          </p:cNvSpPr>
          <p:nvPr/>
        </p:nvSpPr>
        <p:spPr bwMode="auto">
          <a:xfrm>
            <a:off x="8175625" y="1441450"/>
            <a:ext cx="638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100">
                <a:sym typeface="Arial" charset="0"/>
              </a:rPr>
              <a:t>Ring 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902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62000" y="1676400"/>
          <a:ext cx="73152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ocument" r:id="rId4" imgW="4980432" imgH="2078736" progId="Word.Document.8">
                  <p:embed/>
                </p:oleObj>
              </mc:Choice>
              <mc:Fallback>
                <p:oleObj name="Document" r:id="rId4" imgW="4980432" imgH="20787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315200" cy="305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81000"/>
            <a:ext cx="5334000" cy="457200"/>
          </a:xfrm>
        </p:spPr>
        <p:txBody>
          <a:bodyPr>
            <a:normAutofit/>
          </a:bodyPr>
          <a:lstStyle/>
          <a:p>
            <a:r>
              <a:rPr lang="en-US" sz="2400" b="1" i="1" smtClean="0">
                <a:solidFill>
                  <a:schemeClr val="hlink"/>
                </a:solidFill>
                <a:latin typeface="Times"/>
              </a:rPr>
              <a:t>ZSM-5:  Shape Selectivity in Catalysis</a:t>
            </a:r>
            <a:endParaRPr lang="en-US" sz="2400" b="1" smtClean="0">
              <a:latin typeface="Times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04800" y="5410200"/>
          <a:ext cx="8077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ocument" r:id="rId7" imgW="5943600" imgH="496824" progId="Word.Document.8">
                  <p:embed/>
                </p:oleObj>
              </mc:Choice>
              <mc:Fallback>
                <p:oleObj name="Document" r:id="rId7" imgW="5943600" imgH="496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807720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5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44"/>
          <p:cNvSpPr>
            <a:spLocks noChangeArrowheads="1"/>
          </p:cNvSpPr>
          <p:nvPr/>
        </p:nvSpPr>
        <p:spPr bwMode="auto">
          <a:xfrm>
            <a:off x="152400" y="0"/>
            <a:ext cx="8534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b="1"/>
              <a:t>Transition State Shape Selectivity</a:t>
            </a:r>
            <a:r>
              <a:rPr lang="en-IE"/>
              <a:t>, </a:t>
            </a:r>
          </a:p>
          <a:p>
            <a:r>
              <a:rPr lang="en-IE"/>
              <a:t>some transition-state intermediates are too large to be accommodated within the pores/cavities of the zeolites, even though</a:t>
            </a:r>
          </a:p>
          <a:p>
            <a:r>
              <a:rPr lang="en-IE"/>
              <a:t>diffusion of neither the reactants nor the products are restricted.</a:t>
            </a:r>
          </a:p>
          <a:p>
            <a:endParaRPr lang="en-IE"/>
          </a:p>
          <a:p>
            <a:r>
              <a:rPr lang="en-IE"/>
              <a:t>transalkylation of dialkylbenzenes </a:t>
            </a:r>
          </a:p>
          <a:p>
            <a:endParaRPr lang="en-IE"/>
          </a:p>
          <a:p>
            <a:r>
              <a:rPr lang="en-IE" i="1"/>
              <a:t>meta</a:t>
            </a:r>
            <a:r>
              <a:rPr lang="en-IE"/>
              <a:t>-xylene, 		1,3,5- and 1,2,4-trialkylbenzene. </a:t>
            </a:r>
          </a:p>
        </p:txBody>
      </p:sp>
      <p:sp>
        <p:nvSpPr>
          <p:cNvPr id="27651" name="Line 845"/>
          <p:cNvSpPr>
            <a:spLocks noChangeShapeType="1"/>
          </p:cNvSpPr>
          <p:nvPr/>
        </p:nvSpPr>
        <p:spPr bwMode="auto">
          <a:xfrm>
            <a:off x="1905000" y="2819400"/>
            <a:ext cx="1066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8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666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048000"/>
            <a:ext cx="847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933700"/>
            <a:ext cx="666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059238"/>
            <a:ext cx="356235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257800"/>
            <a:ext cx="356235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860"/>
          <p:cNvSpPr>
            <a:spLocks noChangeArrowheads="1"/>
          </p:cNvSpPr>
          <p:nvPr/>
        </p:nvSpPr>
        <p:spPr bwMode="auto">
          <a:xfrm>
            <a:off x="5334000" y="4114800"/>
            <a:ext cx="762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859"/>
          <p:cNvSpPr>
            <a:spLocks noChangeArrowheads="1"/>
          </p:cNvSpPr>
          <p:nvPr/>
        </p:nvSpPr>
        <p:spPr bwMode="auto">
          <a:xfrm>
            <a:off x="1981200" y="4038600"/>
            <a:ext cx="762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885"/>
          <p:cNvSpPr>
            <a:spLocks noChangeArrowheads="1"/>
          </p:cNvSpPr>
          <p:nvPr/>
        </p:nvSpPr>
        <p:spPr bwMode="auto">
          <a:xfrm>
            <a:off x="3352800" y="44196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886"/>
          <p:cNvSpPr>
            <a:spLocks noChangeArrowheads="1"/>
          </p:cNvSpPr>
          <p:nvPr/>
        </p:nvSpPr>
        <p:spPr bwMode="auto">
          <a:xfrm>
            <a:off x="3276600" y="56388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81"/>
          <p:cNvGrpSpPr>
            <a:grpSpLocks/>
          </p:cNvGrpSpPr>
          <p:nvPr/>
        </p:nvGrpSpPr>
        <p:grpSpPr bwMode="auto">
          <a:xfrm>
            <a:off x="914400" y="4343400"/>
            <a:ext cx="7019925" cy="838200"/>
            <a:chOff x="480" y="2736"/>
            <a:chExt cx="4422" cy="528"/>
          </a:xfrm>
        </p:grpSpPr>
        <p:sp>
          <p:nvSpPr>
            <p:cNvPr id="27670" name="Rectangle 861"/>
            <p:cNvSpPr>
              <a:spLocks noChangeArrowheads="1"/>
            </p:cNvSpPr>
            <p:nvPr/>
          </p:nvSpPr>
          <p:spPr bwMode="auto">
            <a:xfrm>
              <a:off x="1584" y="2928"/>
              <a:ext cx="201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71" name="Picture 856"/>
            <p:cNvPicPr>
              <a:picLocks noChangeAspect="1" noChangeArrowheads="1"/>
            </p:cNvPicPr>
            <p:nvPr/>
          </p:nvPicPr>
          <p:blipFill>
            <a:blip r:embed="rId6"/>
            <a:srcRect b="53822"/>
            <a:stretch>
              <a:fillRect/>
            </a:stretch>
          </p:blipFill>
          <p:spPr bwMode="auto">
            <a:xfrm>
              <a:off x="2064" y="2832"/>
              <a:ext cx="936" cy="3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86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736"/>
              <a:ext cx="438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3" name="Line 865"/>
            <p:cNvSpPr>
              <a:spLocks noChangeShapeType="1"/>
            </p:cNvSpPr>
            <p:nvPr/>
          </p:nvSpPr>
          <p:spPr bwMode="auto">
            <a:xfrm>
              <a:off x="3312" y="3024"/>
              <a:ext cx="105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74" name="Picture 87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2736"/>
              <a:ext cx="337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5" name="Line 871"/>
            <p:cNvSpPr>
              <a:spLocks noChangeShapeType="1"/>
            </p:cNvSpPr>
            <p:nvPr/>
          </p:nvSpPr>
          <p:spPr bwMode="auto">
            <a:xfrm>
              <a:off x="3504" y="2784"/>
              <a:ext cx="48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872"/>
            <p:cNvSpPr>
              <a:spLocks noChangeShapeType="1"/>
            </p:cNvSpPr>
            <p:nvPr/>
          </p:nvSpPr>
          <p:spPr bwMode="auto">
            <a:xfrm flipH="1">
              <a:off x="3504" y="2736"/>
              <a:ext cx="480" cy="52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867"/>
            <p:cNvSpPr>
              <a:spLocks noChangeShapeType="1"/>
            </p:cNvSpPr>
            <p:nvPr/>
          </p:nvSpPr>
          <p:spPr bwMode="auto">
            <a:xfrm>
              <a:off x="960" y="2976"/>
              <a:ext cx="105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83"/>
          <p:cNvGrpSpPr>
            <a:grpSpLocks/>
          </p:cNvGrpSpPr>
          <p:nvPr/>
        </p:nvGrpSpPr>
        <p:grpSpPr bwMode="auto">
          <a:xfrm>
            <a:off x="838200" y="5410200"/>
            <a:ext cx="7219950" cy="1104900"/>
            <a:chOff x="432" y="3408"/>
            <a:chExt cx="4548" cy="696"/>
          </a:xfrm>
        </p:grpSpPr>
        <p:pic>
          <p:nvPicPr>
            <p:cNvPr id="27663" name="Picture 8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3408"/>
              <a:ext cx="337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82"/>
            <p:cNvGrpSpPr>
              <a:grpSpLocks/>
            </p:cNvGrpSpPr>
            <p:nvPr/>
          </p:nvGrpSpPr>
          <p:grpSpPr bwMode="auto">
            <a:xfrm>
              <a:off x="912" y="3456"/>
              <a:ext cx="4068" cy="648"/>
              <a:chOff x="912" y="3456"/>
              <a:chExt cx="4068" cy="648"/>
            </a:xfrm>
          </p:grpSpPr>
          <p:sp>
            <p:nvSpPr>
              <p:cNvPr id="27665" name="Rectangle 862"/>
              <p:cNvSpPr>
                <a:spLocks noChangeArrowheads="1"/>
              </p:cNvSpPr>
              <p:nvPr/>
            </p:nvSpPr>
            <p:spPr bwMode="auto">
              <a:xfrm>
                <a:off x="1632" y="3648"/>
                <a:ext cx="201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6" name="Picture 855"/>
              <p:cNvPicPr>
                <a:picLocks noChangeAspect="1" noChangeArrowheads="1"/>
              </p:cNvPicPr>
              <p:nvPr/>
            </p:nvPicPr>
            <p:blipFill>
              <a:blip r:embed="rId6"/>
              <a:srcRect t="59926"/>
              <a:stretch>
                <a:fillRect/>
              </a:stretch>
            </p:blipFill>
            <p:spPr bwMode="auto">
              <a:xfrm>
                <a:off x="2112" y="3552"/>
                <a:ext cx="840" cy="3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7" name="Picture 86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60" y="3456"/>
                <a:ext cx="420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68" name="Line 866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05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Line 868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1056" cy="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5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47800" y="3810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Isolation and Purification of the Element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The first step in making pure silicon is reduction of silica to an impure form of silicon known as ferrosilicon. Ferrosilicon is an iron-silicon alloy that contains varying ratios of elemental silicon and iron.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3400" y="2438400"/>
          <a:ext cx="740796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S ChemDraw Drawing" r:id="rId3" imgW="5319725" imgH="441611" progId="ChemDraw.Document.6.0">
                  <p:embed/>
                </p:oleObj>
              </mc:Choice>
              <mc:Fallback>
                <p:oleObj name="CS ChemDraw Drawing" r:id="rId3" imgW="5319725" imgH="44161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740796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34290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Ferrosilicon accounts for about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80% of the world's production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 elemental silicon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Silicon has a high propensity to form </a:t>
            </a:r>
            <a:r>
              <a:rPr lang="en-US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bonds with oxygen and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Ferrosilicon is primarily used by the steel industry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remove dissolved oxygen in steel melt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4876800"/>
            <a:ext cx="64008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Ultrapure silicon for  solar cells and  electronics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562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solar cell fabrication one requires silicon of much higher purity (+99.9%). For electronics grade the purity required is even higher 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99.9999999% ; known as 9 nines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https://encrypted-tbn2.gstatic.com/images?q=tbn:ANd9GcSH9YXCoS-TPTxeKkX47-8Pod4RkQ8_ZUTknu3FFD1QJA8fuSd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762000"/>
            <a:ext cx="2382907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5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55673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collections.infocollections.org/ukedu/collect/ukedu/index/assoc/b23ale/p65a.gif"/>
          <p:cNvPicPr>
            <a:picLocks noChangeAspect="1" noChangeArrowheads="1"/>
          </p:cNvPicPr>
          <p:nvPr/>
        </p:nvPicPr>
        <p:blipFill>
          <a:blip r:embed="rId3"/>
          <a:srcRect r="22736" b="55556"/>
          <a:stretch>
            <a:fillRect/>
          </a:stretch>
        </p:blipFill>
        <p:spPr bwMode="auto">
          <a:xfrm>
            <a:off x="4267200" y="22098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581400" y="29718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ZSM-5 catalyst</a:t>
            </a:r>
          </a:p>
        </p:txBody>
      </p:sp>
    </p:spTree>
    <p:extLst>
      <p:ext uri="{BB962C8B-B14F-4D97-AF65-F5344CB8AC3E}">
        <p14:creationId xmlns:p14="http://schemas.microsoft.com/office/powerpoint/2010/main" val="19555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2400" b="1" smtClean="0"/>
              <a:t>SHAPE SELECTIVE CATALYSIS - REACTANT, PRODUCT, TRANSITION STATE SELECTIVITY</a:t>
            </a:r>
          </a:p>
        </p:txBody>
      </p:sp>
      <p:pic>
        <p:nvPicPr>
          <p:cNvPr id="29699" name="Picture 3" descr="zeosizeshapecat2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b="9149"/>
          <a:stretch>
            <a:fillRect/>
          </a:stretch>
        </p:blipFill>
        <p:spPr bwMode="auto">
          <a:xfrm>
            <a:off x="0" y="129540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9" name="AutoShape 5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5030" name="AutoShape 6"/>
          <p:cNvSpPr>
            <a:spLocks noChangeArrowheads="1"/>
          </p:cNvSpPr>
          <p:nvPr/>
        </p:nvSpPr>
        <p:spPr bwMode="auto">
          <a:xfrm>
            <a:off x="6019800" y="2209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5031" name="AutoShape 7"/>
          <p:cNvSpPr>
            <a:spLocks noChangeArrowheads="1"/>
          </p:cNvSpPr>
          <p:nvPr/>
        </p:nvSpPr>
        <p:spPr bwMode="auto">
          <a:xfrm>
            <a:off x="1752600" y="3352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5032" name="AutoShape 8"/>
          <p:cNvSpPr>
            <a:spLocks noChangeArrowheads="1"/>
          </p:cNvSpPr>
          <p:nvPr/>
        </p:nvSpPr>
        <p:spPr bwMode="auto">
          <a:xfrm>
            <a:off x="6934200" y="32766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5033" name="AutoShape 9"/>
          <p:cNvSpPr>
            <a:spLocks noChangeArrowheads="1"/>
          </p:cNvSpPr>
          <p:nvPr/>
        </p:nvSpPr>
        <p:spPr bwMode="auto">
          <a:xfrm>
            <a:off x="1981200" y="5410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5034" name="AutoShape 10"/>
          <p:cNvSpPr>
            <a:spLocks noChangeArrowheads="1"/>
          </p:cNvSpPr>
          <p:nvPr/>
        </p:nvSpPr>
        <p:spPr bwMode="auto">
          <a:xfrm>
            <a:off x="6934200" y="4724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541020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How is </a:t>
            </a:r>
            <a:r>
              <a:rPr lang="en-US" sz="2000" b="1" dirty="0" smtClean="0"/>
              <a:t>ultrapure </a:t>
            </a:r>
            <a:r>
              <a:rPr lang="en-US" sz="2000" b="1" dirty="0"/>
              <a:t>silicon made and processed ? </a:t>
            </a:r>
            <a:endParaRPr lang="en-IN" sz="2000" b="1" dirty="0"/>
          </a:p>
        </p:txBody>
      </p:sp>
      <p:pic>
        <p:nvPicPr>
          <p:cNvPr id="1029" name="Picture 4" descr="http://img.diytrade.com/cdimg/97559/1096103/0/1098022677/Ferro_Sil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4800" y="838200"/>
          <a:ext cx="6634163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S ChemDraw Drawing" r:id="rId4" imgW="5428241" imgH="3411960" progId="ChemDraw.Document.6.0">
                  <p:embed/>
                </p:oleObj>
              </mc:Choice>
              <mc:Fallback>
                <p:oleObj name="CS ChemDraw Drawing" r:id="rId4" imgW="5428241" imgH="3411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6634163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3" descr="C:\Users\admin\Desktop\silic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1524000"/>
            <a:ext cx="142398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File:Siliziumwafer.JPG"/>
          <p:cNvPicPr>
            <a:picLocks noChangeAspect="1" noChangeArrowheads="1"/>
          </p:cNvPicPr>
          <p:nvPr/>
        </p:nvPicPr>
        <p:blipFill>
          <a:blip r:embed="rId7"/>
          <a:srcRect r="36000"/>
          <a:stretch>
            <a:fillRect/>
          </a:stretch>
        </p:blipFill>
        <p:spPr bwMode="auto">
          <a:xfrm>
            <a:off x="2708276" y="5257800"/>
            <a:ext cx="1581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File:ICC 2008 Poland Silicon Wafer 1 edi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5334000"/>
            <a:ext cx="15400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http://gigaom2.files.wordpress.com/2011/10/indiasolar1.jpg?w=708&amp;h=5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181600"/>
            <a:ext cx="19605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113461.  Silicon ingot grows out of liquid silicon by crystal-pulling process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2743200"/>
            <a:ext cx="1452353" cy="2144357"/>
          </a:xfrm>
          <a:prstGeom prst="rect">
            <a:avLst/>
          </a:prstGeom>
          <a:noFill/>
        </p:spPr>
      </p:pic>
      <p:pic>
        <p:nvPicPr>
          <p:cNvPr id="13" name="Picture 5" descr="http://theenergylibrary.com/files/images/silico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4981575"/>
            <a:ext cx="238125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4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 t="10448" b="4478"/>
          <a:stretch>
            <a:fillRect/>
          </a:stretch>
        </p:blipFill>
        <p:spPr bwMode="auto">
          <a:xfrm>
            <a:off x="2133600" y="3505200"/>
            <a:ext cx="563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1606550" y="234950"/>
          <a:ext cx="637540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S ChemDraw Drawing" r:id="rId4" imgW="5568340" imgH="2669643" progId="ChemDraw.Document.6.0">
                  <p:embed/>
                </p:oleObj>
              </mc:Choice>
              <mc:Fallback>
                <p:oleObj name="CS ChemDraw Drawing" r:id="rId4" imgW="5568340" imgH="266964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234950"/>
                        <a:ext cx="6375400" cy="3063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572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versus</a:t>
            </a:r>
          </a:p>
          <a:p>
            <a:r>
              <a:rPr lang="en-US" dirty="0" smtClean="0"/>
              <a:t>Silicon-</a:t>
            </a:r>
          </a:p>
          <a:p>
            <a:r>
              <a:rPr lang="en-US" dirty="0" smtClean="0"/>
              <a:t>Bond Energies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447800" y="53340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8400" y="228600"/>
            <a:ext cx="4038600" cy="576263"/>
          </a:xfrm>
          <a:prstGeom prst="rect">
            <a:avLst/>
          </a:prstGeom>
          <a:solidFill>
            <a:srgbClr val="FFFF66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Silicone Polymers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3352800" y="6553200"/>
            <a:ext cx="579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99"/>
                </a:solidFill>
              </a:rPr>
              <a:t>Lowest glass transition temperature, Tg = -127 °C</a:t>
            </a: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/>
          <a:srcRect b="14075"/>
          <a:stretch>
            <a:fillRect/>
          </a:stretch>
        </p:blipFill>
        <p:spPr bwMode="auto">
          <a:xfrm>
            <a:off x="0" y="0"/>
            <a:ext cx="17811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371600" y="2667000"/>
          <a:ext cx="7162800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S ChemDraw Drawing" r:id="rId5" imgW="5013360" imgH="2471400" progId="ChemDraw.Document.6.0">
                  <p:embed/>
                </p:oleObj>
              </mc:Choice>
              <mc:Fallback>
                <p:oleObj name="CS ChemDraw Drawing" r:id="rId5" imgW="5013360" imgH="24714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67000"/>
                        <a:ext cx="7162800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133600" y="990600"/>
            <a:ext cx="6553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/>
              <a:t>Kipping coined the word silicone. In 1937, after 30 years of research,  on the occasion of his retirement (Bakrerian lecture of the Royal Society) said “</a:t>
            </a:r>
            <a:r>
              <a:rPr lang="en-US" sz="1600" b="1">
                <a:solidFill>
                  <a:srgbClr val="CC0099"/>
                </a:solidFill>
              </a:rPr>
              <a:t>The prospect of any immediate and important advance in this section of organic chemistry does not seem to be very hopeful."</a:t>
            </a:r>
            <a:r>
              <a:rPr lang="en-US"/>
              <a:t>  In 1943 Dow Corning company took up industrial production of silicone polymers</a:t>
            </a:r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6858000" y="152400"/>
          <a:ext cx="19018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S ChemDraw Drawing" r:id="rId7" imgW="1901359" imgH="862153" progId="ChemDraw.Document.6.0">
                  <p:embed/>
                </p:oleObj>
              </mc:Choice>
              <mc:Fallback>
                <p:oleObj name="CS ChemDraw Drawing" r:id="rId7" imgW="1901359" imgH="86215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52400"/>
                        <a:ext cx="1901825" cy="862013"/>
                      </a:xfrm>
                      <a:prstGeom prst="rect">
                        <a:avLst/>
                      </a:prstGeom>
                      <a:solidFill>
                        <a:schemeClr val="hlink">
                          <a:alpha val="37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6"/>
          <p:cNvPicPr>
            <a:picLocks noChangeAspect="1" noChangeArrowheads="1"/>
          </p:cNvPicPr>
          <p:nvPr/>
        </p:nvPicPr>
        <p:blipFill>
          <a:blip r:embed="rId9"/>
          <a:srcRect r="9091"/>
          <a:stretch>
            <a:fillRect/>
          </a:stretch>
        </p:blipFill>
        <p:spPr bwMode="auto">
          <a:xfrm>
            <a:off x="0" y="6294438"/>
            <a:ext cx="2286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2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Early synthesis of </a:t>
            </a:r>
            <a:r>
              <a:rPr lang="en-US" sz="2000" dirty="0" err="1" smtClean="0">
                <a:latin typeface="Arial Black" pitchFamily="34" charset="0"/>
              </a:rPr>
              <a:t>organosilanes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14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report 1863 </a:t>
            </a:r>
            <a:r>
              <a:rPr lang="en-US" dirty="0" err="1" smtClean="0"/>
              <a:t>Friedel</a:t>
            </a:r>
            <a:r>
              <a:rPr lang="en-US" dirty="0" smtClean="0"/>
              <a:t> and Craft using </a:t>
            </a:r>
            <a:r>
              <a:rPr lang="en-US" dirty="0" err="1" smtClean="0"/>
              <a:t>alkylzinc</a:t>
            </a:r>
            <a:r>
              <a:rPr lang="en-US" dirty="0" smtClean="0"/>
              <a:t> reagents</a:t>
            </a:r>
            <a:endParaRPr lang="en-US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81200" y="1447800"/>
            <a:ext cx="411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SiCl</a:t>
            </a:r>
            <a:r>
              <a:rPr kumimoji="0" lang="de-DE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+ m/2 ZnR</a:t>
            </a:r>
            <a:r>
              <a:rPr kumimoji="0" lang="de-DE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kumimoji="0" lang="de-DE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SiCl</a:t>
            </a:r>
            <a:r>
              <a:rPr kumimoji="0" lang="de-DE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4-m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+ m/2 ZnCl</a:t>
            </a:r>
            <a:r>
              <a:rPr kumimoji="0" lang="de-DE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F. Stanley Kipping used first </a:t>
            </a:r>
            <a:r>
              <a:rPr lang="en-US" dirty="0" err="1" smtClean="0"/>
              <a:t>organozinc</a:t>
            </a:r>
            <a:r>
              <a:rPr lang="en-US" dirty="0" smtClean="0"/>
              <a:t>, followed by </a:t>
            </a:r>
            <a:r>
              <a:rPr lang="en-US" dirty="0" err="1" smtClean="0"/>
              <a:t>Wurtz</a:t>
            </a:r>
            <a:r>
              <a:rPr lang="en-US" dirty="0" smtClean="0"/>
              <a:t> coupling (Na) and later  Grignard reagents to make </a:t>
            </a:r>
            <a:r>
              <a:rPr lang="en-US" dirty="0" err="1" smtClean="0"/>
              <a:t>organosilicon</a:t>
            </a:r>
            <a:r>
              <a:rPr lang="en-US" dirty="0" smtClean="0"/>
              <a:t> compounds.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57 research papers Kipping created the basis of </a:t>
            </a:r>
            <a:r>
              <a:rPr lang="en-US" dirty="0" err="1" smtClean="0"/>
              <a:t>organosilicon</a:t>
            </a:r>
            <a:r>
              <a:rPr lang="en-US" dirty="0" smtClean="0"/>
              <a:t> chemistry. He made mostly ethyl and phenyl </a:t>
            </a:r>
            <a:r>
              <a:rPr lang="en-US" dirty="0" err="1" smtClean="0"/>
              <a:t>organochlorosilanes</a:t>
            </a:r>
            <a:r>
              <a:rPr lang="en-US" dirty="0" smtClean="0"/>
              <a:t> as methyl chloride is a gas difficult to handle. First examples of silicone polymers (having ethyl and or phenyl groups) was reported by Kipping in 1904 and he described the products of his reaction as “</a:t>
            </a:r>
            <a:r>
              <a:rPr lang="en-US" b="1" dirty="0" smtClean="0">
                <a:solidFill>
                  <a:srgbClr val="C00000"/>
                </a:solidFill>
              </a:rPr>
              <a:t>sticky messes of no particular use!”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 r="9091"/>
          <a:stretch>
            <a:fillRect/>
          </a:stretch>
        </p:blipFill>
        <p:spPr bwMode="auto">
          <a:xfrm>
            <a:off x="6858000" y="0"/>
            <a:ext cx="2286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371600" y="4724400"/>
          <a:ext cx="6245459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S ChemDraw Drawing" r:id="rId4" imgW="4047223" imgH="987147" progId="ChemDraw.Document.6.0">
                  <p:embed/>
                </p:oleObj>
              </mc:Choice>
              <mc:Fallback>
                <p:oleObj name="CS ChemDraw Drawing" r:id="rId4" imgW="4047223" imgH="9871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6245459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2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38200" y="304800"/>
            <a:ext cx="6019800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Direct synthesis: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Rochow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Mueller Process (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1940)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economically viable alternative for Grignard method: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Modern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synthesis of </a:t>
            </a:r>
            <a:r>
              <a:rPr kumimoji="0" lang="en-US" sz="1600" b="1" i="1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organochlorosilanes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143000" y="3672454"/>
          <a:ext cx="7256650" cy="318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S ChemDraw Drawing" r:id="rId3" imgW="5617200" imgH="2468543" progId="ChemDraw.Document.6.0">
                  <p:embed/>
                </p:oleObj>
              </mc:Choice>
              <mc:Fallback>
                <p:oleObj name="CS ChemDraw Drawing" r:id="rId3" imgW="5617200" imgH="246854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72454"/>
                        <a:ext cx="7256650" cy="3185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t="13503" b="8861"/>
          <a:stretch>
            <a:fillRect/>
          </a:stretch>
        </p:blipFill>
        <p:spPr bwMode="auto">
          <a:xfrm>
            <a:off x="7467600" y="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62000" y="1905000"/>
          <a:ext cx="7010400" cy="150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S ChemDraw Drawing" r:id="rId6" imgW="5731385" imgH="1229278" progId="ChemDraw.Document.6.0">
                  <p:embed/>
                </p:oleObj>
              </mc:Choice>
              <mc:Fallback>
                <p:oleObj name="CS ChemDraw Drawing" r:id="rId6" imgW="5731385" imgH="122927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7010400" cy="150306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6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Polydimethylsilicone</a:t>
            </a:r>
            <a:r>
              <a:rPr lang="en-US" sz="2400" b="1" dirty="0" smtClean="0">
                <a:solidFill>
                  <a:srgbClr val="FF0000"/>
                </a:solidFill>
              </a:rPr>
              <a:t> (PDMS)</a:t>
            </a:r>
          </a:p>
          <a:p>
            <a:pPr algn="ctr"/>
            <a:r>
              <a:rPr lang="en-US" sz="2000" b="1" i="1" dirty="0" smtClean="0"/>
              <a:t>Industrial synthetic routes</a:t>
            </a:r>
            <a:endParaRPr lang="en-US" sz="2000" b="1" i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33400" y="1524000"/>
          <a:ext cx="7805644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S ChemDraw Drawing" r:id="rId3" imgW="6211339" imgH="3928343" progId="ChemDraw.Document.6.0">
                  <p:embed/>
                </p:oleObj>
              </mc:Choice>
              <mc:Fallback>
                <p:oleObj name="CS ChemDraw Drawing" r:id="rId3" imgW="6211339" imgH="392834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805644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6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1070</Words>
  <Application>Microsoft Office PowerPoint</Application>
  <PresentationFormat>On-screen Show (4:3)</PresentationFormat>
  <Paragraphs>165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宋体</vt:lpstr>
      <vt:lpstr>Arial</vt:lpstr>
      <vt:lpstr>Arial Black</vt:lpstr>
      <vt:lpstr>Calibri</vt:lpstr>
      <vt:lpstr>Lucida Sans</vt:lpstr>
      <vt:lpstr>Symbol</vt:lpstr>
      <vt:lpstr>Times</vt:lpstr>
      <vt:lpstr>Times New Roman</vt:lpstr>
      <vt:lpstr>Verdana</vt:lpstr>
      <vt:lpstr>Office Theme</vt:lpstr>
      <vt:lpstr>CS ChemDraw Drawing</vt:lpstr>
      <vt:lpstr>Document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ZSM-5:  Shape Selectivity in Catalysis</vt:lpstr>
      <vt:lpstr>PowerPoint Presentation</vt:lpstr>
      <vt:lpstr>PowerPoint Presentation</vt:lpstr>
      <vt:lpstr>SHAPE SELECTIVE CATALYSIS - REACTANT, PRODUCT, TRANSITION STATE SELECTIVITY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14</cp:revision>
  <dcterms:created xsi:type="dcterms:W3CDTF">2013-10-18T10:38:13Z</dcterms:created>
  <dcterms:modified xsi:type="dcterms:W3CDTF">2017-11-22T10:52:47Z</dcterms:modified>
</cp:coreProperties>
</file>